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7" r:id="rId2"/>
    <p:sldId id="263" r:id="rId3"/>
    <p:sldId id="291" r:id="rId4"/>
    <p:sldId id="290" r:id="rId5"/>
    <p:sldId id="264" r:id="rId6"/>
    <p:sldId id="265" r:id="rId7"/>
    <p:sldId id="292" r:id="rId8"/>
    <p:sldId id="293" r:id="rId9"/>
    <p:sldId id="266" r:id="rId10"/>
    <p:sldId id="294" r:id="rId11"/>
    <p:sldId id="289" r:id="rId12"/>
    <p:sldId id="296" r:id="rId13"/>
    <p:sldId id="297" r:id="rId14"/>
    <p:sldId id="2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4915" autoAdjust="0"/>
  </p:normalViewPr>
  <p:slideViewPr>
    <p:cSldViewPr>
      <p:cViewPr>
        <p:scale>
          <a:sx n="60" d="100"/>
          <a:sy n="60" d="100"/>
        </p:scale>
        <p:origin x="-1722" y="-29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5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9E5039-CDFF-4181-A42D-143B37EF0566}" type="datetimeFigureOut">
              <a:rPr lang="en-US" smtClean="0"/>
              <a:pPr/>
              <a:t>7/24/2017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75ED06-00F7-4350-94C5-8573E90B6BDF}" type="slidenum">
              <a:rPr lang="en-US" smtClean="0"/>
              <a:pPr/>
              <a:t>‹#›</a:t>
            </a:fld>
            <a:endParaRPr lang="en-US"/>
          </a:p>
        </p:txBody>
      </p:sp>
    </p:spTree>
    <p:extLst>
      <p:ext uri="{BB962C8B-B14F-4D97-AF65-F5344CB8AC3E}">
        <p14:creationId xmlns:p14="http://schemas.microsoft.com/office/powerpoint/2010/main" val="251086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EAF6B-06FD-41CE-A4EE-F77CC3DAB39A}" type="datetimeFigureOut">
              <a:rPr lang="en-US" smtClean="0"/>
              <a:pPr/>
              <a:t>7/24/2017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0C001-9BFD-49E2-AAD2-A5601D7F34BD}" type="slidenum">
              <a:rPr lang="en-US" smtClean="0"/>
              <a:pPr/>
              <a:t>‹#›</a:t>
            </a:fld>
            <a:endParaRPr lang="en-US"/>
          </a:p>
        </p:txBody>
      </p:sp>
    </p:spTree>
    <p:extLst>
      <p:ext uri="{BB962C8B-B14F-4D97-AF65-F5344CB8AC3E}">
        <p14:creationId xmlns:p14="http://schemas.microsoft.com/office/powerpoint/2010/main" val="369195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Managers should determine what a job entails before deciding who to recruit and select for the job. The main purpose of this chapter is to show you how to determine what a job entails, by analyzing a job and writing a job description for it. </a:t>
            </a:r>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1</a:t>
            </a:fld>
            <a:endParaRPr lang="en-US"/>
          </a:p>
        </p:txBody>
      </p:sp>
    </p:spTree>
    <p:extLst>
      <p:ext uri="{BB962C8B-B14F-4D97-AF65-F5344CB8AC3E}">
        <p14:creationId xmlns:p14="http://schemas.microsoft.com/office/powerpoint/2010/main" val="4162156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Job analysis interviews range from completely unstructured interviews to highly structured ones.</a:t>
            </a:r>
            <a:r>
              <a:rPr lang="en-US" sz="1200" baseline="0" dirty="0" smtClean="0"/>
              <a:t> We will discuss i</a:t>
            </a:r>
            <a:r>
              <a:rPr lang="en-US" sz="1200" dirty="0" smtClean="0"/>
              <a:t>nterviews </a:t>
            </a:r>
            <a:r>
              <a:rPr lang="en-US" sz="1200" baseline="0" dirty="0" smtClean="0"/>
              <a:t>in more detail on the next slide. </a:t>
            </a:r>
          </a:p>
          <a:p>
            <a:endParaRPr lang="en-US" sz="1200" baseline="0" dirty="0" smtClean="0"/>
          </a:p>
          <a:p>
            <a:r>
              <a:rPr lang="en-US" sz="1200" dirty="0" smtClean="0"/>
              <a:t>Having employees fill out questionnaires to describe their job-related duties and responsibilities is another popular way to obtain job analysis information.</a:t>
            </a:r>
          </a:p>
          <a:p>
            <a:endParaRPr lang="en-US" sz="1200" dirty="0" smtClean="0"/>
          </a:p>
          <a:p>
            <a:r>
              <a:rPr lang="en-US" sz="1200" dirty="0" smtClean="0"/>
              <a:t>Direct observation is especially useful when jobs consist mainly of observable physical activities—assembly-line worker and accounting clerk are examples. </a:t>
            </a:r>
          </a:p>
          <a:p>
            <a:endParaRPr lang="en-US" sz="1200" dirty="0" smtClean="0"/>
          </a:p>
          <a:p>
            <a:r>
              <a:rPr lang="en-US" sz="1200" dirty="0" smtClean="0"/>
              <a:t>Another method is to ask workers to keep a diary/log of what they do during the day. For every activity engaged in, the employee records the activity (along with the time) in a log.</a:t>
            </a:r>
          </a:p>
          <a:p>
            <a:endParaRPr lang="en-US" sz="1200" dirty="0" smtClean="0"/>
          </a:p>
          <a:p>
            <a:r>
              <a:rPr lang="en-US" sz="1200" dirty="0" smtClean="0"/>
              <a:t>Qualitative methods like interviews and questionnaires are not always suitable. You may need to say that, in effect, “Job A is twice as challenging as Job B, and so is worth twice the pay.” Now, of course, you must</a:t>
            </a:r>
            <a:r>
              <a:rPr lang="en-US" sz="1200" baseline="0" dirty="0" smtClean="0"/>
              <a:t> be able to prove such a claim quantitatively. The position analysis questionnaire (PAQ) is a very popular quantitative job analysis tool, consisting of a questionnaire containing 194 items. The 194 items (such as “written materials”) each represent a basic element that may play a role in the job. </a:t>
            </a:r>
          </a:p>
          <a:p>
            <a:endParaRPr lang="en-US" sz="1200" baseline="0" dirty="0" smtClean="0"/>
          </a:p>
          <a:p>
            <a:r>
              <a:rPr lang="en-US" sz="1200" baseline="0" dirty="0" smtClean="0"/>
              <a:t>Experts at the U.S. Department of Labor (DOL) did much of the early work developing job analysis. The DOL method uses a set of standard basic activities called worker functions to describe what a worker must do with respect to data, people, and things.</a:t>
            </a:r>
          </a:p>
          <a:p>
            <a:endParaRPr lang="en-US" sz="1200" baseline="0" dirty="0" smtClean="0"/>
          </a:p>
          <a:p>
            <a:r>
              <a:rPr lang="en-US" sz="1200" baseline="0" dirty="0" smtClean="0"/>
              <a:t>For internet-based job analysis, the HR department can distribute standardized job analysis questionnaires to geographically disbursed employees. Such questionnaires may be sent via company intranets, and include instructions to complete the forms and return them by a particular date.</a:t>
            </a: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10</a:t>
            </a:fld>
            <a:endParaRPr lang="en-US"/>
          </a:p>
        </p:txBody>
      </p:sp>
    </p:spTree>
    <p:extLst>
      <p:ext uri="{BB962C8B-B14F-4D97-AF65-F5344CB8AC3E}">
        <p14:creationId xmlns:p14="http://schemas.microsoft.com/office/powerpoint/2010/main" val="38829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this learning objective, we will look more closely at a variety of important considerations</a:t>
            </a:r>
            <a:r>
              <a:rPr lang="en-US" sz="1200" kern="1200" baseline="0" dirty="0" smtClean="0">
                <a:solidFill>
                  <a:schemeClr val="tx1"/>
                </a:solidFill>
                <a:effectLst/>
                <a:latin typeface="+mn-lt"/>
                <a:ea typeface="+mn-ea"/>
                <a:cs typeface="+mn-cs"/>
              </a:rPr>
              <a:t> such as: </a:t>
            </a:r>
          </a:p>
          <a:p>
            <a:pPr marL="171450" indent="-171450">
              <a:buFont typeface="Arial" pitchFamily="34" charset="0"/>
              <a:buChar char="•"/>
            </a:pPr>
            <a:r>
              <a:rPr lang="en-US" sz="1200" kern="1200" baseline="0" dirty="0" smtClean="0">
                <a:solidFill>
                  <a:schemeClr val="tx1"/>
                </a:solidFill>
                <a:effectLst/>
                <a:latin typeface="+mn-lt"/>
                <a:ea typeface="+mn-ea"/>
                <a:cs typeface="+mn-cs"/>
              </a:rPr>
              <a:t>What job analysis information typically is used for</a:t>
            </a:r>
          </a:p>
          <a:p>
            <a:pPr marL="171450" indent="-171450">
              <a:buFont typeface="Arial" pitchFamily="34" charset="0"/>
              <a:buChar char="•"/>
            </a:pPr>
            <a:r>
              <a:rPr lang="en-US" sz="1200" kern="1200" baseline="0" dirty="0" smtClean="0">
                <a:solidFill>
                  <a:schemeClr val="tx1"/>
                </a:solidFill>
                <a:effectLst/>
                <a:latin typeface="+mn-lt"/>
                <a:ea typeface="+mn-ea"/>
                <a:cs typeface="+mn-cs"/>
              </a:rPr>
              <a:t>How to conduct a job analysis</a:t>
            </a:r>
          </a:p>
          <a:p>
            <a:pPr marL="171450" indent="-171450">
              <a:buFont typeface="Arial" pitchFamily="34" charset="0"/>
              <a:buChar char="•"/>
            </a:pPr>
            <a:r>
              <a:rPr lang="en-US" sz="1200" kern="1200" baseline="0" dirty="0" smtClean="0">
                <a:solidFill>
                  <a:schemeClr val="tx1"/>
                </a:solidFill>
                <a:effectLst/>
                <a:latin typeface="+mn-lt"/>
                <a:ea typeface="+mn-ea"/>
                <a:cs typeface="+mn-cs"/>
              </a:rPr>
              <a:t>Job analysis guidelines</a:t>
            </a:r>
          </a:p>
          <a:p>
            <a:pPr marL="171450" indent="-171450">
              <a:buFont typeface="Arial" pitchFamily="34" charset="0"/>
              <a:buChar char="•"/>
            </a:pPr>
            <a:r>
              <a:rPr lang="en-US" sz="1200" kern="1200" baseline="0" dirty="0" smtClean="0">
                <a:solidFill>
                  <a:schemeClr val="tx1"/>
                </a:solidFill>
                <a:effectLst/>
                <a:latin typeface="+mn-lt"/>
                <a:ea typeface="+mn-ea"/>
                <a:cs typeface="+mn-cs"/>
              </a:rPr>
              <a:t>How to collect job analysis information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2</a:t>
            </a:fld>
            <a:endParaRPr lang="en-US"/>
          </a:p>
        </p:txBody>
      </p:sp>
    </p:spTree>
    <p:extLst>
      <p:ext uri="{BB962C8B-B14F-4D97-AF65-F5344CB8AC3E}">
        <p14:creationId xmlns:p14="http://schemas.microsoft.com/office/powerpoint/2010/main" val="3746981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this learning objective, we will look more closely at a variety of important considerations</a:t>
            </a:r>
            <a:r>
              <a:rPr lang="en-US" sz="1200" kern="1200" baseline="0" dirty="0" smtClean="0">
                <a:solidFill>
                  <a:schemeClr val="tx1"/>
                </a:solidFill>
                <a:effectLst/>
                <a:latin typeface="+mn-lt"/>
                <a:ea typeface="+mn-ea"/>
                <a:cs typeface="+mn-cs"/>
              </a:rPr>
              <a:t> such as: </a:t>
            </a:r>
          </a:p>
          <a:p>
            <a:pPr marL="171450" indent="-171450">
              <a:buFont typeface="Arial" pitchFamily="34" charset="0"/>
              <a:buChar char="•"/>
            </a:pPr>
            <a:r>
              <a:rPr lang="en-US" sz="1200" kern="1200" baseline="0" dirty="0" smtClean="0">
                <a:solidFill>
                  <a:schemeClr val="tx1"/>
                </a:solidFill>
                <a:effectLst/>
                <a:latin typeface="+mn-lt"/>
                <a:ea typeface="+mn-ea"/>
                <a:cs typeface="+mn-cs"/>
              </a:rPr>
              <a:t>What job analysis information typically is used for</a:t>
            </a:r>
          </a:p>
          <a:p>
            <a:pPr marL="171450" indent="-171450">
              <a:buFont typeface="Arial" pitchFamily="34" charset="0"/>
              <a:buChar char="•"/>
            </a:pPr>
            <a:r>
              <a:rPr lang="en-US" sz="1200" kern="1200" baseline="0" dirty="0" smtClean="0">
                <a:solidFill>
                  <a:schemeClr val="tx1"/>
                </a:solidFill>
                <a:effectLst/>
                <a:latin typeface="+mn-lt"/>
                <a:ea typeface="+mn-ea"/>
                <a:cs typeface="+mn-cs"/>
              </a:rPr>
              <a:t>How to conduct a job analysis</a:t>
            </a:r>
          </a:p>
          <a:p>
            <a:pPr marL="171450" indent="-171450">
              <a:buFont typeface="Arial" pitchFamily="34" charset="0"/>
              <a:buChar char="•"/>
            </a:pPr>
            <a:r>
              <a:rPr lang="en-US" sz="1200" kern="1200" baseline="0" dirty="0" smtClean="0">
                <a:solidFill>
                  <a:schemeClr val="tx1"/>
                </a:solidFill>
                <a:effectLst/>
                <a:latin typeface="+mn-lt"/>
                <a:ea typeface="+mn-ea"/>
                <a:cs typeface="+mn-cs"/>
              </a:rPr>
              <a:t>Job analysis guidelines</a:t>
            </a:r>
          </a:p>
          <a:p>
            <a:pPr marL="171450" indent="-171450">
              <a:buFont typeface="Arial" pitchFamily="34" charset="0"/>
              <a:buChar char="•"/>
            </a:pPr>
            <a:r>
              <a:rPr lang="en-US" sz="1200" kern="1200" baseline="0" dirty="0" smtClean="0">
                <a:solidFill>
                  <a:schemeClr val="tx1"/>
                </a:solidFill>
                <a:effectLst/>
                <a:latin typeface="+mn-lt"/>
                <a:ea typeface="+mn-ea"/>
                <a:cs typeface="+mn-cs"/>
              </a:rPr>
              <a:t>How to collect job analysis information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3</a:t>
            </a:fld>
            <a:endParaRPr lang="en-US"/>
          </a:p>
        </p:txBody>
      </p:sp>
    </p:spTree>
    <p:extLst>
      <p:ext uri="{BB962C8B-B14F-4D97-AF65-F5344CB8AC3E}">
        <p14:creationId xmlns:p14="http://schemas.microsoft.com/office/powerpoint/2010/main" val="374698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Talent management begins with understanding what jobs need to be filled, and the human traits and competencies employees need. Jobanalysis is the procedure through which you determine the duties of the positionsand the characteristics of the people to hire for them.</a:t>
            </a: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4</a:t>
            </a:fld>
            <a:endParaRPr lang="en-US"/>
          </a:p>
        </p:txBody>
      </p:sp>
    </p:spTree>
    <p:extLst>
      <p:ext uri="{BB962C8B-B14F-4D97-AF65-F5344CB8AC3E}">
        <p14:creationId xmlns:p14="http://schemas.microsoft.com/office/powerpoint/2010/main" val="3799394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Talent management begins with understanding what jobs need to be filled, and the human traits and competencies employees need. Jobanalysis is the procedure through which you determine the duties of the positionsand the characteristics of the people to hire for them.</a:t>
            </a: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5</a:t>
            </a:fld>
            <a:endParaRPr lang="en-US"/>
          </a:p>
        </p:txBody>
      </p:sp>
    </p:spTree>
    <p:extLst>
      <p:ext uri="{BB962C8B-B14F-4D97-AF65-F5344CB8AC3E}">
        <p14:creationId xmlns:p14="http://schemas.microsoft.com/office/powerpoint/2010/main" val="3799394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information collected through a job analysis is used</a:t>
            </a:r>
            <a:r>
              <a:rPr lang="en-US" baseline="0" dirty="0" smtClean="0"/>
              <a:t> help manage all aspects of an effective HR program.</a:t>
            </a:r>
          </a:p>
          <a:p>
            <a:endParaRPr lang="en-US" dirty="0" smtClean="0"/>
          </a:p>
          <a:p>
            <a:r>
              <a:rPr lang="en-US" dirty="0" smtClean="0"/>
              <a:t>In terms of recruitment and selection information about what duties the job entails and what human characteristics are required helps in</a:t>
            </a:r>
            <a:r>
              <a:rPr lang="en-US" baseline="0" dirty="0" smtClean="0"/>
              <a:t> hiring decisions. </a:t>
            </a:r>
          </a:p>
          <a:p>
            <a:endParaRPr lang="en-US" baseline="0" dirty="0" smtClean="0"/>
          </a:p>
          <a:p>
            <a:r>
              <a:rPr lang="en-US" dirty="0" smtClean="0"/>
              <a:t>Job analysis is crucial for validating all major human resources practices,</a:t>
            </a:r>
            <a:r>
              <a:rPr lang="en-US" baseline="0" dirty="0" smtClean="0"/>
              <a:t> especially when it comes to legal compliance. You may recall from our earlier discussion of federal laws that care must be exercised in all areas related to employees such as hiring under the Americans with Disabilities Act (ADA). </a:t>
            </a:r>
          </a:p>
          <a:p>
            <a:endParaRPr lang="en-US" baseline="0" dirty="0" smtClean="0"/>
          </a:p>
          <a:p>
            <a:r>
              <a:rPr lang="en-US" baseline="0" dirty="0" smtClean="0"/>
              <a:t>A job analysis helps compare each employee’s actual performance with his or her duties and performance standards in performance appraisals.</a:t>
            </a:r>
          </a:p>
          <a:p>
            <a:endParaRPr lang="en-US" baseline="0" dirty="0" smtClean="0"/>
          </a:p>
          <a:p>
            <a:r>
              <a:rPr lang="en-US" dirty="0" smtClean="0"/>
              <a:t>Compensation often depends onthe job’s required skill and education level, safety hazards, degree of responsibility, and other factors you assess through job analysis.</a:t>
            </a:r>
          </a:p>
          <a:p>
            <a:endParaRPr lang="en-US" dirty="0" smtClean="0"/>
          </a:p>
          <a:p>
            <a:r>
              <a:rPr lang="en-US" dirty="0" smtClean="0"/>
              <a:t>The job description, which is created from a job analysis, lists the job’s specific duties and skills—and therefore the training—that the job requires.</a:t>
            </a: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6</a:t>
            </a:fld>
            <a:endParaRPr lang="en-US"/>
          </a:p>
        </p:txBody>
      </p:sp>
    </p:spTree>
    <p:extLst>
      <p:ext uri="{BB962C8B-B14F-4D97-AF65-F5344CB8AC3E}">
        <p14:creationId xmlns:p14="http://schemas.microsoft.com/office/powerpoint/2010/main" val="112631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information collected through a job analysis is used</a:t>
            </a:r>
            <a:r>
              <a:rPr lang="en-US" baseline="0" dirty="0" smtClean="0"/>
              <a:t> help manage all aspects of an effective HR program.</a:t>
            </a:r>
          </a:p>
          <a:p>
            <a:endParaRPr lang="en-US" dirty="0" smtClean="0"/>
          </a:p>
          <a:p>
            <a:r>
              <a:rPr lang="en-US" dirty="0" smtClean="0"/>
              <a:t>In terms of recruitment and selection information about what duties the job entails and what human characteristics are required helps in</a:t>
            </a:r>
            <a:r>
              <a:rPr lang="en-US" baseline="0" dirty="0" smtClean="0"/>
              <a:t> hiring decisions. </a:t>
            </a:r>
          </a:p>
          <a:p>
            <a:endParaRPr lang="en-US" baseline="0" dirty="0" smtClean="0"/>
          </a:p>
          <a:p>
            <a:r>
              <a:rPr lang="en-US" dirty="0" smtClean="0"/>
              <a:t>Job analysis is crucial for validating all major human resources practices,</a:t>
            </a:r>
            <a:r>
              <a:rPr lang="en-US" baseline="0" dirty="0" smtClean="0"/>
              <a:t> especially when it comes to legal compliance. You may recall from our earlier discussion of federal laws that care must be exercised in all areas related to employees such as hiring under the Americans with Disabilities Act (ADA). </a:t>
            </a:r>
          </a:p>
          <a:p>
            <a:endParaRPr lang="en-US" baseline="0" dirty="0" smtClean="0"/>
          </a:p>
          <a:p>
            <a:r>
              <a:rPr lang="en-US" baseline="0" dirty="0" smtClean="0"/>
              <a:t>A job analysis helps compare each employee’s actual performance with his or her duties and performance standards in performance appraisals.</a:t>
            </a:r>
          </a:p>
          <a:p>
            <a:endParaRPr lang="en-US" baseline="0" dirty="0" smtClean="0"/>
          </a:p>
          <a:p>
            <a:r>
              <a:rPr lang="en-US" dirty="0" smtClean="0"/>
              <a:t>Compensation often depends onthe job’s required skill and education level, safety hazards, degree of responsibility, and other factors you assess through job analysis.</a:t>
            </a:r>
          </a:p>
          <a:p>
            <a:endParaRPr lang="en-US" dirty="0" smtClean="0"/>
          </a:p>
          <a:p>
            <a:r>
              <a:rPr lang="en-US" dirty="0" smtClean="0"/>
              <a:t>The job description, which is created from a job analysis, lists the job’s specific duties and skills—and therefore the training—that the job requires.</a:t>
            </a: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7</a:t>
            </a:fld>
            <a:endParaRPr lang="en-US"/>
          </a:p>
        </p:txBody>
      </p:sp>
    </p:spTree>
    <p:extLst>
      <p:ext uri="{BB962C8B-B14F-4D97-AF65-F5344CB8AC3E}">
        <p14:creationId xmlns:p14="http://schemas.microsoft.com/office/powerpoint/2010/main" val="112631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information collected through a job analysis is used</a:t>
            </a:r>
            <a:r>
              <a:rPr lang="en-US" baseline="0" dirty="0" smtClean="0"/>
              <a:t> help manage all aspects of an effective HR program.</a:t>
            </a:r>
          </a:p>
          <a:p>
            <a:endParaRPr lang="en-US" dirty="0" smtClean="0"/>
          </a:p>
          <a:p>
            <a:r>
              <a:rPr lang="en-US" dirty="0" smtClean="0"/>
              <a:t>In terms of recruitment and selection information about what duties the job entails and what human characteristics are required helps in</a:t>
            </a:r>
            <a:r>
              <a:rPr lang="en-US" baseline="0" dirty="0" smtClean="0"/>
              <a:t> hiring decisions. </a:t>
            </a:r>
          </a:p>
          <a:p>
            <a:endParaRPr lang="en-US" baseline="0" dirty="0" smtClean="0"/>
          </a:p>
          <a:p>
            <a:r>
              <a:rPr lang="en-US" dirty="0" smtClean="0"/>
              <a:t>Job analysis is crucial for validating all major human resources practices,</a:t>
            </a:r>
            <a:r>
              <a:rPr lang="en-US" baseline="0" dirty="0" smtClean="0"/>
              <a:t> especially when it comes to legal compliance. You may recall from our earlier discussion of federal laws that care must be exercised in all areas related to employees such as hiring under the Americans with Disabilities Act (ADA). </a:t>
            </a:r>
          </a:p>
          <a:p>
            <a:endParaRPr lang="en-US" baseline="0" dirty="0" smtClean="0"/>
          </a:p>
          <a:p>
            <a:r>
              <a:rPr lang="en-US" baseline="0" dirty="0" smtClean="0"/>
              <a:t>A job analysis helps compare each employee’s actual performance with his or her duties and performance standards in performance appraisals.</a:t>
            </a:r>
          </a:p>
          <a:p>
            <a:endParaRPr lang="en-US" baseline="0" dirty="0" smtClean="0"/>
          </a:p>
          <a:p>
            <a:r>
              <a:rPr lang="en-US" dirty="0" smtClean="0"/>
              <a:t>Compensation often depends onthe job’s required skill and education level, safety hazards, degree of responsibility, and other factors you assess through job analysis.</a:t>
            </a:r>
          </a:p>
          <a:p>
            <a:endParaRPr lang="en-US" dirty="0" smtClean="0"/>
          </a:p>
          <a:p>
            <a:r>
              <a:rPr lang="en-US" dirty="0" smtClean="0"/>
              <a:t>The job description, which is created from a job analysis, lists the job’s specific duties and skills—and therefore the training—that the job requires.</a:t>
            </a:r>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8</a:t>
            </a:fld>
            <a:endParaRPr lang="en-US"/>
          </a:p>
        </p:txBody>
      </p:sp>
    </p:spTree>
    <p:extLst>
      <p:ext uri="{BB962C8B-B14F-4D97-AF65-F5344CB8AC3E}">
        <p14:creationId xmlns:p14="http://schemas.microsoft.com/office/powerpoint/2010/main" val="112631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Conducting</a:t>
            </a:r>
            <a:r>
              <a:rPr lang="en-US" baseline="0" dirty="0" smtClean="0"/>
              <a:t> a job analysis requires multiple steps.</a:t>
            </a:r>
          </a:p>
          <a:p>
            <a:r>
              <a:rPr lang="en-US" dirty="0" smtClean="0"/>
              <a:t>Step 1: Decide how you’ll use the information.</a:t>
            </a:r>
          </a:p>
          <a:p>
            <a:r>
              <a:rPr lang="en-US" dirty="0" smtClean="0"/>
              <a:t>Step 2: Review relevant background information such as organization charts, process charts, and job descriptions. </a:t>
            </a:r>
          </a:p>
          <a:p>
            <a:r>
              <a:rPr lang="en-US" dirty="0" smtClean="0"/>
              <a:t>Step 3: Select representative positions. </a:t>
            </a:r>
          </a:p>
          <a:p>
            <a:r>
              <a:rPr lang="en-US" dirty="0" smtClean="0"/>
              <a:t>Step 4: Actually analyze the jobby collecting data on job activities, working conditions, and human traits and abilities needed to perform the job.</a:t>
            </a:r>
          </a:p>
          <a:p>
            <a:r>
              <a:rPr lang="en-US" dirty="0" smtClean="0"/>
              <a:t>Step 5: Verify the job analysis information with the worker performing the job and with his or her immediate supervisor.</a:t>
            </a:r>
          </a:p>
          <a:p>
            <a:r>
              <a:rPr lang="en-US" dirty="0" smtClean="0"/>
              <a:t>Step 6: Develop a job description and job specification.</a:t>
            </a:r>
          </a:p>
          <a:p>
            <a:endParaRPr lang="en-US" dirty="0" smtClean="0"/>
          </a:p>
          <a:p>
            <a:r>
              <a:rPr lang="en-US" baseline="0" dirty="0" smtClean="0"/>
              <a:t>Job analysis may involve these processes:</a:t>
            </a:r>
            <a:endParaRPr lang="en-US" dirty="0" smtClean="0"/>
          </a:p>
          <a:p>
            <a:r>
              <a:rPr lang="en-US" sz="1200" b="1" i="0" u="none" strike="noStrike" kern="1200" baseline="0" dirty="0" smtClean="0">
                <a:solidFill>
                  <a:schemeClr val="tx1"/>
                </a:solidFill>
                <a:latin typeface="+mn-lt"/>
                <a:ea typeface="+mn-ea"/>
                <a:cs typeface="+mn-cs"/>
              </a:rPr>
              <a:t>Workflow analysis </a:t>
            </a:r>
            <a:r>
              <a:rPr lang="en-US" sz="1200" b="0" i="0" u="none" strike="noStrike" kern="1200" baseline="0" dirty="0" smtClean="0">
                <a:solidFill>
                  <a:schemeClr val="tx1"/>
                </a:solidFill>
                <a:latin typeface="+mn-lt"/>
                <a:ea typeface="+mn-ea"/>
                <a:cs typeface="+mn-cs"/>
              </a:rPr>
              <a:t>is a detailed study of the flow of work from job to job in a work process. Usually, the analyst focuses on one identifiable work process, rather than on how the company gets all its work done.</a:t>
            </a:r>
          </a:p>
          <a:p>
            <a:endParaRPr lang="en-US" dirty="0" smtClean="0"/>
          </a:p>
          <a:p>
            <a:r>
              <a:rPr lang="en-US" sz="1200" b="1" i="0" u="none" strike="noStrike" kern="1200" baseline="0" dirty="0" smtClean="0">
                <a:solidFill>
                  <a:schemeClr val="tx1"/>
                </a:solidFill>
                <a:latin typeface="+mn-lt"/>
                <a:ea typeface="+mn-ea"/>
                <a:cs typeface="+mn-cs"/>
              </a:rPr>
              <a:t>Business Process Reengineering </a:t>
            </a:r>
            <a:r>
              <a:rPr lang="en-US" sz="1200" b="0" i="0" u="none" strike="noStrike" kern="1200" baseline="0" dirty="0" smtClean="0">
                <a:solidFill>
                  <a:schemeClr val="tx1"/>
                </a:solidFill>
                <a:latin typeface="+mn-lt"/>
                <a:ea typeface="+mn-ea"/>
                <a:cs typeface="+mn-cs"/>
              </a:rPr>
              <a:t>Business process reengineering means redesigning business processes, usually by combining steps, so that small multifunction teams, often using information technology, do the jobs formerly done by a sequence of departments.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basic reengineering approach is to:</a:t>
            </a:r>
          </a:p>
          <a:p>
            <a:r>
              <a:rPr lang="en-US" sz="1200" b="0" i="0" u="none" strike="noStrike" kern="1200" baseline="0" dirty="0" smtClean="0">
                <a:solidFill>
                  <a:schemeClr val="tx1"/>
                </a:solidFill>
                <a:latin typeface="+mn-lt"/>
                <a:ea typeface="+mn-ea"/>
                <a:cs typeface="+mn-cs"/>
              </a:rPr>
              <a:t>   1. Identify a business process to be redesigned (such as processing an insurance claim)</a:t>
            </a:r>
          </a:p>
          <a:p>
            <a:r>
              <a:rPr lang="en-US" sz="1200" b="0" i="0" u="none" strike="noStrike" kern="1200" baseline="0" dirty="0" smtClean="0">
                <a:solidFill>
                  <a:schemeClr val="tx1"/>
                </a:solidFill>
                <a:latin typeface="+mn-lt"/>
                <a:ea typeface="+mn-ea"/>
                <a:cs typeface="+mn-cs"/>
              </a:rPr>
              <a:t>   2. Measure the performance of the existing processes</a:t>
            </a:r>
          </a:p>
          <a:p>
            <a:r>
              <a:rPr lang="en-US" sz="1200" b="0" i="0" u="none" strike="noStrike" kern="1200" baseline="0" dirty="0" smtClean="0">
                <a:solidFill>
                  <a:schemeClr val="tx1"/>
                </a:solidFill>
                <a:latin typeface="+mn-lt"/>
                <a:ea typeface="+mn-ea"/>
                <a:cs typeface="+mn-cs"/>
              </a:rPr>
              <a:t>   3. Identify opportunities to improve these processes</a:t>
            </a:r>
          </a:p>
          <a:p>
            <a:r>
              <a:rPr lang="en-US" sz="1200" b="0" i="0" u="none" strike="noStrike" kern="1200" baseline="0" dirty="0" smtClean="0">
                <a:solidFill>
                  <a:schemeClr val="tx1"/>
                </a:solidFill>
                <a:latin typeface="+mn-lt"/>
                <a:ea typeface="+mn-ea"/>
                <a:cs typeface="+mn-cs"/>
              </a:rPr>
              <a:t>   4. Redesign and implement a new way of doing the work</a:t>
            </a:r>
          </a:p>
          <a:p>
            <a:r>
              <a:rPr lang="en-US" sz="1200" b="0" i="0" u="none" strike="noStrike" kern="1200" baseline="0" dirty="0" smtClean="0">
                <a:solidFill>
                  <a:schemeClr val="tx1"/>
                </a:solidFill>
                <a:latin typeface="+mn-lt"/>
                <a:ea typeface="+mn-ea"/>
                <a:cs typeface="+mn-cs"/>
              </a:rPr>
              <a:t>   5. Assign ownership of sets of formerly separate tasks to an individual or a team who use new</a:t>
            </a:r>
          </a:p>
          <a:p>
            <a:r>
              <a:rPr lang="en-US" sz="1200" b="0" i="0" u="none" strike="noStrike" kern="1200" baseline="0" dirty="0" smtClean="0">
                <a:solidFill>
                  <a:schemeClr val="tx1"/>
                </a:solidFill>
                <a:latin typeface="+mn-lt"/>
                <a:ea typeface="+mn-ea"/>
                <a:cs typeface="+mn-cs"/>
              </a:rPr>
              <a:t>      computerized systems to support the new arrangement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at Atlantic American, reengineering usually requires </a:t>
            </a:r>
            <a:r>
              <a:rPr lang="en-US" sz="1200" b="0" i="1" u="none" strike="noStrike" kern="1200" baseline="0" dirty="0" smtClean="0">
                <a:solidFill>
                  <a:schemeClr val="tx1"/>
                </a:solidFill>
                <a:latin typeface="+mn-lt"/>
                <a:ea typeface="+mn-ea"/>
                <a:cs typeface="+mn-cs"/>
              </a:rPr>
              <a:t>redesigning </a:t>
            </a:r>
            <a:r>
              <a:rPr lang="en-US" sz="1200" b="0" i="0" u="none" strike="noStrike" kern="1200" baseline="0" dirty="0" smtClean="0">
                <a:solidFill>
                  <a:schemeClr val="tx1"/>
                </a:solidFill>
                <a:latin typeface="+mn-lt"/>
                <a:ea typeface="+mn-ea"/>
                <a:cs typeface="+mn-cs"/>
              </a:rPr>
              <a:t>individual jobs.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Job redesign </a:t>
            </a:r>
            <a:r>
              <a:rPr lang="en-US" sz="1200" b="0" i="0" u="none" strike="noStrike" kern="1200" baseline="0" dirty="0" smtClean="0">
                <a:solidFill>
                  <a:schemeClr val="tx1"/>
                </a:solidFill>
                <a:latin typeface="+mn-lt"/>
                <a:ea typeface="+mn-ea"/>
                <a:cs typeface="+mn-cs"/>
              </a:rPr>
              <a:t>Researches proposed redesigning jobs using methods such as job enlargement, job rotation, and job enrichment.</a:t>
            </a:r>
          </a:p>
          <a:p>
            <a:r>
              <a:rPr lang="en-US" sz="1200" b="1" i="0" u="none" strike="noStrike" kern="1200" baseline="0" dirty="0" smtClean="0">
                <a:solidFill>
                  <a:schemeClr val="tx1"/>
                </a:solidFill>
                <a:latin typeface="+mn-lt"/>
                <a:ea typeface="+mn-ea"/>
                <a:cs typeface="+mn-cs"/>
              </a:rPr>
              <a:t>Job enlargement </a:t>
            </a:r>
            <a:r>
              <a:rPr lang="en-US" sz="1200" b="0" i="0" u="none" strike="noStrike" kern="1200" baseline="0" dirty="0" smtClean="0">
                <a:solidFill>
                  <a:schemeClr val="tx1"/>
                </a:solidFill>
                <a:latin typeface="+mn-lt"/>
                <a:ea typeface="+mn-ea"/>
                <a:cs typeface="+mn-cs"/>
              </a:rPr>
              <a:t>means assigning workers additional same-level activities. Thus, the worker who previously only bolted the seat to the legs might attach the back too.</a:t>
            </a:r>
          </a:p>
          <a:p>
            <a:r>
              <a:rPr lang="en-US" sz="1200" b="1" i="0" u="none" strike="noStrike" kern="1200" baseline="0" dirty="0" smtClean="0">
                <a:solidFill>
                  <a:schemeClr val="tx1"/>
                </a:solidFill>
                <a:latin typeface="+mn-lt"/>
                <a:ea typeface="+mn-ea"/>
                <a:cs typeface="+mn-cs"/>
              </a:rPr>
              <a:t>Job rotation </a:t>
            </a:r>
            <a:r>
              <a:rPr lang="en-US" sz="1200" b="0" i="0" u="none" strike="noStrike" kern="1200" baseline="0" dirty="0" smtClean="0">
                <a:solidFill>
                  <a:schemeClr val="tx1"/>
                </a:solidFill>
                <a:latin typeface="+mn-lt"/>
                <a:ea typeface="+mn-ea"/>
                <a:cs typeface="+mn-cs"/>
              </a:rPr>
              <a:t>means systematically moving workers from one job to another.</a:t>
            </a:r>
          </a:p>
          <a:p>
            <a:r>
              <a:rPr lang="en-US" sz="1200" b="1" i="0" u="none" strike="noStrike" kern="1200" baseline="0" dirty="0" smtClean="0">
                <a:solidFill>
                  <a:schemeClr val="tx1"/>
                </a:solidFill>
                <a:latin typeface="+mn-lt"/>
                <a:ea typeface="+mn-ea"/>
                <a:cs typeface="+mn-cs"/>
              </a:rPr>
              <a:t>Job enrichment </a:t>
            </a:r>
            <a:r>
              <a:rPr lang="en-US" sz="1200" b="0" i="0" u="none" strike="noStrike" kern="1200" baseline="0" dirty="0" smtClean="0">
                <a:solidFill>
                  <a:schemeClr val="tx1"/>
                </a:solidFill>
                <a:latin typeface="+mn-lt"/>
                <a:ea typeface="+mn-ea"/>
                <a:cs typeface="+mn-cs"/>
              </a:rPr>
              <a:t>means redesigning jobs in a way that increases the opportunities for the worker to experience feelings of responsibility, achievement, growth, and recognition—and therefore more motivation. It does this by </a:t>
            </a:r>
            <a:r>
              <a:rPr lang="en-US" sz="1200" b="0" i="1" u="none" strike="noStrike" kern="1200" baseline="0" dirty="0" smtClean="0">
                <a:solidFill>
                  <a:schemeClr val="tx1"/>
                </a:solidFill>
                <a:latin typeface="+mn-lt"/>
                <a:ea typeface="+mn-ea"/>
                <a:cs typeface="+mn-cs"/>
              </a:rPr>
              <a:t>empowering </a:t>
            </a:r>
            <a:r>
              <a:rPr lang="en-US" sz="1200" b="0" i="0" u="none" strike="noStrike" kern="1200" baseline="0" dirty="0" smtClean="0">
                <a:solidFill>
                  <a:schemeClr val="tx1"/>
                </a:solidFill>
                <a:latin typeface="+mn-lt"/>
                <a:ea typeface="+mn-ea"/>
                <a:cs typeface="+mn-cs"/>
              </a:rPr>
              <a:t>the worker—for instance, by giving the worker the skills and authority to inspect the work, instead of having supervisors do that. Herzberg said empowered employees would do their jobs well because they wanted to, and quality and productivity would rise. That philosophy, in one form or another, is the theoretical basis for the team-based self-managing jobs in many companies around the world today.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9</a:t>
            </a:fld>
            <a:endParaRPr lang="en-US"/>
          </a:p>
        </p:txBody>
      </p:sp>
    </p:spTree>
    <p:extLst>
      <p:ext uri="{BB962C8B-B14F-4D97-AF65-F5344CB8AC3E}">
        <p14:creationId xmlns:p14="http://schemas.microsoft.com/office/powerpoint/2010/main" val="56219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10/7/2013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10/7/2013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10/7/2013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10/7/2013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10/7/2013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10/7/2013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10/7/2013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10/7/2013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10/7/2013</a:t>
            </a:r>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r>
              <a:rPr lang="en-US" smtClean="0"/>
              <a:t>4-</a:t>
            </a:r>
            <a:fld id="{E0926760-F15F-462E-8D64-749C808E0CC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10/7/2013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10/7/2013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26760-F15F-462E-8D64-749C808E0C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10/7/2013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26760-F15F-462E-8D64-749C808E0C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038761"/>
            <a:ext cx="7162800" cy="707886"/>
          </a:xfrm>
          <a:prstGeom prst="rect">
            <a:avLst/>
          </a:prstGeom>
          <a:noFill/>
        </p:spPr>
        <p:txBody>
          <a:bodyPr wrap="square" rtlCol="0">
            <a:spAutoFit/>
          </a:bodyPr>
          <a:lstStyle/>
          <a:p>
            <a:pPr algn="ctr"/>
            <a:r>
              <a:rPr lang="en-US" sz="4000" b="1"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Lecture </a:t>
            </a:r>
            <a:r>
              <a:rPr lang="en-US" sz="4000" b="1"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endParaRPr lang="en-US" sz="40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295400" y="228600"/>
            <a:ext cx="6515100" cy="707886"/>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Analysis</a:t>
            </a:r>
            <a:endPar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9698" name="AutoShape 2" descr="data:image/jpeg;base64,/9j/4AAQSkZJRgABAQAAAQABAAD/2wCEAAkGBxISEhUQEBIWFhUVFxkVFxUWFxUVGBcVFRUWFhcWFxYYHSggGRolGxUVIT0hJSkrLi46GB8zODMtNygtLisBCgoKDg0OGxAQGi0lICYzMDIvLS0tLS4tLS8rLy0vLTAtLS0tLS0tKy8tLS0rKy0tLS0tLS0tLS0tKy0tLS0tLf/AABEIAKgBLAMBEQACEQEDEQH/xAAcAAABBQEBAQAAAAAAAAAAAAAAAQQFBgcDAgj/xABKEAACAQIEAgcDCAcFBQkAAAABAgADEQQFEiEGMRMiQVFhcYEykaEHFDNCUnKxwSNic4KissI0s9Hh8CRDU2OSFRYlNVR0k9Lx/8QAGwEBAAIDAQEAAAAAAAAAAAAAAAEEAwUGAgf/xAA6EQACAQMCAwQJAwMDBQEAAAAAAQIDBBESIQUxQRNRcbEiYYGRocHR4fAUMjMjNPEGQoIkQ1JyshX/2gAMAwEAAhEDEQA/AK5JICAEAIAQAgBACAEAIAQAgEllOe4nDG9Csyj7N9SHzQ7evOAXnJvlNU2XF0rf8yluPModx6E+UgkvGWZrQxC66FVag7dJ3H3lO6+ogDyAEAIAQAgBACAEAIASQEEBACAJACCBIASQIYIEkkHkySBDBDPJE9Hk8Wk5IPnyYSwEAIAQAgBACAEAIAQAgBACAEA6Yeu9Ng9NmRhyZSVI9RALTg/lExyABmp1Ldrpv71IgExhflSb/e4UHxRyPgwP4yCS78PZ5SxlLpaNxY6WVrBlbnY225EG8Ak4AQAgBACAJeAJrgnAaoGBbySMCXgCaoGA1QMC3g8hACSDzJIEMECGSQeTJPLPMkg+epiM4QAgBACAEAIAQAgBACAEAIAQAgBACASmR5/iMIxbDvYNbUpAZWte1wfM7ixgG0cN5yuLoLXXYnZ1vfS45jy7R4ESCSTgBACAITAG9WpIPaQ2fEyMntRBMVGRoO615OTzpEevGSNJwbFRk96BaeJvGSHAdU6knJjccHYGSeQggQyQJJIEMEHkyTyzzJPJ88zGZwgBACAEAl8g4cr4zX0AX9Hp1Fm0jrXsBsb+yYBI1uAMwXlSVvu1E/MiANTwbmH/AKV/fT/+0Aa4zhzGUhqqYaooHM6dQHmVuBAIuAEAIBL8O8O18Y+miLKPbqNsq/4nwEAuOJ+S79H+jxJNQD6yAIT3bElfPeCSg5jl9Wg5pVkKOOw9o7weRHiIIGsAkMXk1enTSuUJpOoZai9Zd+YYj2SDcWNuRgEfALLwLxF8zr2c/oatlqfqn6tT07fAnuEA2oGQSEAIB4qGQyURmMq2nlmaCIDNMeUR2XmASPOILVNJk3M3SoTqRW6TZW8FUxVZalVcTpFManBZlsvYQFWx9JsXCnHC0nIwubuqpTVXlz3a8l5EpwxnVRw61W1abEMee99j38pWuYRhho3HBbmrcKcajzjG/j/gl8RmijmwHmQJXWXyRuZSp036ckvFpDV8w8Z5yZ1BNZRXFrV8WahFUItNGqadRHVQE2AHtHYbmbJQjTS2OHqXVe9lJ6sJJvGcbLzZZuB8xZ6RV21FGsLm502B37TuTMFxFRlsbfhNaVWi1J5aftwW+m0wl9o6STyEkHkwQBkkHkySBJJ5IHF8E4Cp/uAp70Zk+ANvhPGDJkr2P+TBTvh8QR+rVUN/Etre6QTkreY8DY6lv0QqDvpHV/CbN8IJK7XpMh0upVvssCp9x3gHiAbB8mGXmlg+kYWNZy4+4AFX0Nif3oBb4AQSLIBQOO+ChUBxWESzjepTUbOO1lHY/h2+fMDLpJAjHaAfQWR5fTw9CnSpAaQo3+0SLlz3kneQSPoBU/lJyU4jDdJTF6lElwBzKEdcD4G36sAxySQWnhzi5sLhK+HFyzC9E9is9le/kOsPEHvgEHk+V1MTVWhRALEEi5sLKpO57OVvUQBvisM9J2p1FKupsynmDANi+TfNDXwahjdqLGkT3gAFP4SB6SCS0QAgHKsdpDPSITMGnhlmmitY2pMbZdhFPmReR/QY79kv95NvLnA+fUFiFdLu+bG+BxXR0iRzuffyF5UrR111E3vDaytuFyrJb5fteyQUsJT0JWxTv+mZgunSSFQhWqNq5i5tpH2TvLmWvRj0Od0xnirXk3qb+HV58j1Vovhqz4dzfSbA9h21AjuuCDK1zFTp9ojecFrzt7p2k3s848cZ28Ud+HlvWri4UHD1xc8hdOZt2TIn/Si/Ao1IJX1eK2Xp+CDF4JKNOnjMHWZgH0MWXSVcDVuPskdh+MyJ6m4zRVlTVGMa9Cbe+Pb9GaPlWJFWmlQfXUN5XF7Si1h4Oop1FUpqa6rI/EAIAhkgSSQeTBAkk8nuQexRIJFEgHPEYZKg01EVx3MoYe4wSRT8I4AkMcLTuO4FR6qDY+VoBNKoAAAsBsANgAOwQBYJCQAgCwDJ/lPyAUaoxVIWSsSHA5Crzv8AvC58we+SQUeAbJ8nGdjEYUUmP6SgAhHaUHsN7tvNfGQSWuALAMU+ULBUqONdaIsCquyjkrtckDwIsbeMkgb8G5KuMxPQuSF0OxK8xYWU+jMpgGj8G8HDAvUqNUFRmGhSF06Uvc7XO5IHukElL+VLB6Mb0ltqtNW/eXqH4BffJBN/JBXGjEU+0MjehDD+mQDRLwAgHGvIPUSEzBZ4ZZgVHPqhRbjmTYHu5n8p7oUlOeHyK3Fb2drb6qf7m8J93P6HPCYV6GGxDVbAV6FJkIN79I9wL/asCbS+2pSSXRnKwhKnRqSn/uise1/mSKFI9Bfxv6XmByX6n4G1jRk+CPx1exS/GSONoNXweGaipY0+kouqgkhmbUhIHYR2yxFqM3k09SEqtvTcFnGU8fD3iZ5VFXGNoNwoVLjkejQKx/6rzDU9Gg89TY2X9bikXHlH5L67BkNMmvWQC7NQrqo7SxTYDvJnqP8AFH2GKsm7+ulzeo41CaWCNKoCrVKwcKRY6KaEFrHldjb0MyreeV3FCWadtols3LOPUl9TRuHaBp4ekjcwi387XIlGbzJs6m2g4UIRfRIlbyDILeCBLyQJBAhkkCSSD0J5PR6gkWQAgkWAEAJBIQAgBAIrinKvnWFq0B7RF0v9tesvluLepgGD1EKkqwIIJBB2IINiCO+8kge5Hm1TC1kr0+a817GU+0p8/hseyAbxl+MStSStTN0dQw8j2HuI5W8JBI4gGI/KApGYV7kG5U7G9h0aAA9x2kkFg+SDDXqV6v2UVB5sxY/yCQSaaTAIDizIaeNpBHOllN0cC+knmCO1Ttt4CRk9YIfg7hh8DUeo1ZXDpo0qpH1gQxJPgdvGMkqJb1rQNJ1FSCMHiq8EpEbilvPJmiyDzXLRVUodu0HuI7ZNObhLKPF1bxuaTpy/wyA/7v1TZalW6LyALG1+dgdllp3a5pbmjhwGo5JVKnoruz8M7IkfmagaQNrWt4Si2856nUQhCNNU0vRxjHqIw5E4J6KoVB2I3G3dcHcecuRu1j0kc5V/0+1NujUwn0eflz9pIZbky0xzux5nl6AdgmGtVdR+o2fD+H07OLw8yfN/JeoTHcOiodaNob3g25HwPjPdKu4LS90VeIcJhcz7WD0y69z+jHGU8L2qCriKnSEG9t7EjkWJ3PlMk7jKxFYKtvwfRPXWlqfd9c8y4pUtK5tsA2IjJGkFxEZGk6rVnpM8NHvXJPLQXkkBJIPYnkkWCRZACCRYAQAkEhACAEAIBQvlD4RNW+Lwy3qAfpEHNwB7SjtcDs7fMbgZbJIL1wTxUcPhno6dbB9SXNgFYdb+IE2/WMp3l12CWFls2FhZfqZPLwkW3BcYK1CtUdAr0abVNN7h7Da3dvYes82l4q+zWGer7h7tsSTzF/BmOO71HLG7u7XO1yzse4cySZeNabbwVkXzPDCm30jnXU8GIA0jyAA98gkmqjSCUR2Jr2kZM0YkXiMwCgsTsASfIbyFu8IyTxCDnLkt/cVmlxdXDB2VeiLWtY9liQG+0AwPrLzto4wnucquM1teqUVpzy+/eXRMaO+UcnUac7g2LjI0HJsQJGT0onCpVEg9pDSrUEg9pDHFYoIpY8gLyYxcpJI816saNKVSXJEK+Y4oqa6rppKQt7DTc8hc+0fLlL8bemvRfM5Opxi8n/VgtMV6tve+fsLFl+LD01flqAJHj2ylOOmTR01rV7ejGp3rI+WqJ5MzR2XEAT1k8OIj42MhQG746Rk9qmQONznEvVNHCj2QSbBSTpGpj1trAS5SpQ0qU+pzV9f1/wBQ6ND/AG8+Xt59CW4czxq1Ml7alNjbYHa4Nuz/ACmOtDRLCLvDbp3VJuXNcyepYm8xJl1wHdOpPaMTR1vJPJ0EgkUSALAFgkIAQSEgBACAEAIAsAovGfAgrlsRhAFqndqewWoe0g8lf4Hw5wCCwnB1fD4Z8RWGl9QvTBDEUxcEkrcXuRyPKa7iVJypqS6G24PXUKrg/wDd5oja6llZQbagR/8AvhNRQq9lUU+46C5odtSlT7/MsfyecI1KVX53iAtgv6GzK2osPpBbkLEgXsdzttOnjJSSa5M4uUHCTjLmiwZ7xatFjSpKHddmJNlU9225M19xxBU5aYLL+BtLPhUq0VObwny72ReH42JNq9MAH6yX281PMeUw0+JZeJr3FqrwbCzTlv3P6j7H4kWuDcHcEdoM2TeVsa6EGnhlXzzGdQrf2tvTmfgJltY6qnga/jtXsrRxXOTx838Fj2nWrh1bANSA/SUOjxDd5Fe4I9EKH0l1P+pno9vcc1KEXaOC5xxJ/wDL6LB7yvMSaS3O4Gn3bfhaUbhaajOr4TPtrSD6rZ+zbywM6dbEYut0NJwnOw1abhb35bsdjsP85bhShThqayc9c3txdV3Spy0pN9ccu/q/BHOqmIoImI6YOrNoYLUL6XA1dG99r27r8p7cKc/RxgqxuLq2xV15Wd1nO/c8/IeY/NytPUvNrW8Li95So0tVTS+h0/EL7sLSNanzljHtWc+4Z/MMQVL9N1xT6c09T6+iP1uWnkQdN72PpLuKfLTtyOY7S7/k7V6ktWMvOPL2CUsV0lMh/EH/AB/CUqkeyqrSdRZVlxCxl2nPdPzz5MTBH/YcR+1o/wBc2D/kRx9N5tJ+MTi+NdaKKhI23I5+UrwhGVaWTcXFzVocNoKm8ak8vw6fncdMZh61LoicRqFZQylXqnYm291BG/YLmZlGDz6PL1I1k6t1T0/1W9XLEpfnzOmFxVWlWai1TWFLKSCzC68yCwB57TDcQh2epLBsuEXNx+r7CUnJb53bxjrl7+o5mvUr63NUU6aWFyXtdr6RZASSdJPLaxmSFKMEljLKdzf1rmcpKemC5bteHLdt8/ULSqVKVVqLvqtzIJYXsDdSezeYrmMez1pGx4LcV1du3qS1LD5vO632bPGX0atas5osEYK7EltJ0BSGAHMki+w+EzpKEEpbmpqync3U6lP0efXpy8cvqduH8ToVvO/pYStd51o3X+nnFW9ST6P4YEWvWr3qGv0Sagi3Z1XUQSF6gPYLljsJZUIw2xlmnqXVe5k6jnpjnC3aXqW3xbJvg7G1RXq4aq5cIG3JLWZHCGxO9jf4THWitKki3wyvV7WVGbzjPr5PBeFMwG4Z2EgCiQSLBIsAIAQSEgBACAEAIAQAgHmogYFWFwQQR3g7ESGk1hkqTi01zMozjAGhWekew9U96ndT7vwM5ivSdKo4fmOh2lrXVekpr2+PUtnAuZlqbYc+0gLJ4qeY9GP8U2fDq+Yum+a5fniaXi9tpmqq5PZ+P+PIo5JO55nc3537bzTLL5nRYS2Rwqz2gWPLSxw1O/cQPIMbfCby1z2McmguklcSx+bERWp9NXSiDsWAJ7gT1j6KCZt7aOiDkzi+OV43F1ChF7R5+L5+5IlskzOjVxTJ0RX5yHpFjUJGlx1Ro096qOe0yThJR58ijb3FOpXa0415Wc/IhMESjNSbZgSLfrLs34TDeQ1JTRtP9OXKpznbTeG3t4rZ+SH/AAz/AG5bfr/3TTJHPYLP5uU66iuKy0csv36d/jz9Y3p/+XH/AN0v9w0zf9z2fM1i/tP+a/8AkZ4pv0af65DeV6Kfbz/OpuuJ1IvhluufL4LDLHg6XRvWpvd6gwTF6jE2ANNStNBy0gEDUdyQeXbkbyk1yyUqcdEpxlvLQ8v2LCXq9ZXsAdmHdv6W/wApgu4tzi0bT/T9eEbetCTw1v7MY+Q6wX9hxH7Wj/XLcv5Ec/S/tJ+MRvTTVTt4fETXzm6dw3+YOtt7eN1wiNNbvG3/ALJktlDq+GDta+CqGqL9qOCyr/8AKq++Xp5UvH88jmbdqdDU/wDtvPse/wD9EVl1M2LHt7e+3P4yreSzJRRvf9N0FGlOtLrt7Fz+L+B3yPGpSWotel0mHqFVcDZlYaijKe8DVLk4tvZ7nN21WEE9ccweE+9c8e0TMcIKWKamrFxtpY8yrIGW/iBYTBX9Ohn85m04X/Q4mo5znKz4xyvod+Gx/tTW/wCFW/umnpZ7GOfUYp6VxGro5ely8N/iR+W+y3x8rTHdJ9pHH5uXeAyh+lrKXu9Wke5Hi6a0zSxVMtQqv7Q2anUVQNS+jDb8eUszTzmL3NJa1IKGirHMG+fVP/BJcO0ehzCrRJ1Gzrq7T1la58TaY6rzTTLvD12V7KD32e/uZoCcpWRvmd5ACQBYJFgBAAQSEgBACAEAIAQAgBAKxx1lmukK6jrU/a8UP+B39TNbxKjqh2i6eRuOEXOip2T5S5eP3+hSstxrUaq1U5qb25XHIqfMXmnpVHTmprob+vRjWpunLqOMzq0armpTvTLG7Iwuuo8yrLv6ECZKsqdSTlHbPR8vY19DFQjWpQUJ+klya549af1OuV8O9MbtWp6e0IwZz4W7PM+6Z7e07R7yWPU8sw3PEOyW0Hn1rCLHicEFAVRYAWA7gJudCSwjRqo29T5lV/7OxNCq1SiAb6rNZGIDXuLPy2JE2Ea9NxSkcpX4Zd068p0Umm3h7dfE4YbLcVTcVUQBgbj2DpPeFOw/KenXpPZvzMEeFXtNqpGKz4rb5HdMtxFWt0tcAG92NlBY+S7X8Zjq1oaHGJcseHXLuo1qyxh56b48PixEwGKoVTUoAX3s1kJAbns3I2NpMa1OUEpGO44Zd07iVSis5bae2d/E8fNcYaZo6AELayumkOt9q43BttPfbUs5z5lf/wDOv3Hs9G3P/ad3yFjRCfXG/hc32+Mrq4SquXRm3qcJlKwjQz6UXn1ZfNfnU9LXzIaQC3UXQPoz1SLb/asO08pn10O/zNYrbiaxs9tucfxnnDZE4ptrPXcedvM9u8wVLhOaa5I2VnwmULapGb9Oax34+u/MarhsUlNqAUaGN2FqZuRyOo77TP21JvOfM1S4Zfxi6ajs/XH/ACccTQajSF+bHe3ZtyHumOOmtVz0SL1bt+G2Cpp4lKW7XTbkvXt5nfH4E4ah1qiM2ICMAhJtTHXOrbtbR7jLEZa5bLkaWrSdCnu03PHLu5+ZL4HKytNVI3tv5nc/jNbVeqbZ21hT7C2hTfdv4vdkXRwOLo60poGRrXBWm6tpvpJV+0XMv9tTlht4Zyr4beUW4QipR/4tPHLZjrA5TVLmtXN3PkTc9ptt4WEwV6qlHRHkbbhXD6lKr+orv0ui8er8lgb08vxVCozUADe41WQ9U8xZ+UyqtTlFKRranDbyjVlKisp5325PxOmV5LUGo1ABqFrC21+3bYeUxV6ylhR6F/hfDqlFTdXbUsY8fzY8YbA42kDTpoGXVq3Wk41AWDDXyIAmftKUt2/M1Ssb2jmEY5X/ABa8dyxcKZFUpu2Irm9R7i172ubsSe0k2/0Zjq1FL0Y8jYWFjOi3Uqv0n+P2lsAmI2LO0gBIAsEiwAgAIJCQAgBACAEAIAQAgCVEDAqwuCCCD2g7ESGk1hkptPKMlzXB9DWqUgbhGsD4cxfxsROXrU+zqOHcdrbVu2pRqd41mMznkiAXzhasa2HGo3ZGKEnmRsRf0Pwm/sarqUt+a2OY4jSVGv6K2e5Jtg/CW8FHWIMF4RgntA+ZeEYI1h8yEYGsUYKMDWHzPwjA1h8z8IwNZ5fBxglTG1TAyMHtTGWOyVaq6GuO0Ecwe+e6cnCWUV7uhC6p9nP39zGeWcHKjh6j67G4XTpF+y+5vM87lyWEsGqtuDU6U9c5ascljC9vMsowkr4Ny5h8z8IwRrD5n4RgaxDg4wNYDBxgjWdaeGnrB4chyiT0Y2zpJPJ0kEhIAsEiwAgBBISAEAIAQAgBACAEAR3ABJ5AXPkOchvCyyUm3hGQYquajtUPN2Lf9RJt8Zykp65OXfudzTgqcFBdFj3HKeT2FpILX8n+ItUqUj9ZQ481Nj8GHumz4ZP05Q79/caTjVPMIz7nj3/4Lxom5OeyHRwMhok4GQ0SMDIaJOBkNEDIaIGRDTkYGTm1GMHpSPHQQNR7WlBGToEkkZDRJIyGiBkQpBGQ0QMhpkkZEtJICCD0JB6FEgCwBYJCAEEhIAQAgBACAEAIAQCI4txXR4Woe1hoH7+x+F5UvZ6KEvXt7y9w2l2lzH1b+4zGc4deEAsIyz/w01rb9Lr/AHfovxN5f7D/AKTX1zn5Gr/U/wDX9n0xj28xjw1iejxVJuwtpPk40/iQfSYbSeitF+z37Fi/p9pbzXqz7tzUp0pxwQAgBACAEAIAQAgBaAEAIASSAgCQBIICSDzJIEMEHoSCRRIJK9n/ABUmHbokXpHHPeyr4E9p8JftbCVZam8I1N9xaFvLRFZl8Eccl4ySq4p1U6MsbKwN1JPIHunu44bKnHVF5MdnxqFaahUWlvk+haZrTdhACQSEAr3EHFSYduiVddQcxewW/K57/CX7WwlWWpvCNTfcWhbS0RWqXkNsm4zSq4p1U6MsbBgbrc8gb8pkuOGypx1QeTDacbhVmoVI6c8n0+xaprDeBACAEApvyh4r6KiPFz/Kv9U1HFKn7Ye033BKX7qns+b+RTJqDfhbu5x4A1YZaPmvzb/ldHfx02v7950/YLsey9WDi/1D/Udt68/EoeG4axRqhDTK2YXf6oAPtBu3y5zSQsq2tRcfb0OkqcRt1TclLPq6mmTojkiv8Q8UJhm6NV11OZF7BQeVz3+EvWtjKutTeEaq/wCKwtnoSzLy8RllPGy1HCVqejUbBgbrc/auNh4zNX4ZKEdUHn1Fa145CpNQqR0569PaWyas3wQAgBAIHiHienhj0YXXUtcrewUHlqPf4S9a2Mq61ZwjV3/FKdq9CWZd3d4kflfG6O4StT0A7BwbgfeuNh4zPW4XKMcwefUVLbjsJzUasdOeudvaW6ao34QAkgIIILiHiVMKdAXXUIvpvYAd7H8pctbKVffOEay/4nC19HGZd31I3LeN1dwtanoB21g3A+8CNh4yzW4XKMcwefUU7fjsJz01I6fXnzLbNUb4QySBJIEgg9CQSLIJMjzpGXEVQ/tdI1/ViQfcROqt2nSi13I4G8jKNxNS55Y0poSQFFySAAOdzytMsmkssrxTlJKPM2dAbC/O2/nOQfqPoy5bnqCQkEiwDIs+Rhiawfn0jHfuJJB9xE6q1adGOO5HAX0ZK5mpc8v7fAYopJAAuSbADvPKZ20lllaKbaS5m0UQQoDc7C/nbecfLGXg+jRyksnqQeggBAMx4sxXSYqoexT0Y/c2P8Wqc3ez115erb3ffJ1/DaXZ20fXv7/tg4aAuF1EDVVq2BtuEprc2PZdnA9J4xpo56t/BL6mTLlc46RXxl9ke+GsL0uKpL2BtZ8k634gD1nq0p660V7fceb+r2dvN+rHv2NSnSnHBACAZPxMjDFVtfMuT6HdfhadTZtOhHHccJxKMldT1d/w6EaBfYSwUUm+RsuDUimgb2gqg+YAv8ZyE2nJtcj6LSTUEpc8I6zyZAgBAMp4pRhi62vmWuPukDT8Le6dRZNOhHBwvE4yV1PV3/DoRQEslBI2PLkZaVNX9oU0DfeCgH43nJVWnOTjyyz6JbqUaUVPnhZ8cDiYzKEkgIBlfFqMMXV1dpBHipAtb029J01i06EcHD8VjJXc8/mxES2a81/K0ZaNJX9oIobzCi85Os06knHlln0C3Uo0YKfPCz7hyZjMwkkgSCBYPRH57m64an0jDUSbKt7XPn2Ad8zW1vKvPSvaVL28ja09b37l3lEzjPKeJ61TDgMNtauQbdxutjN5QtZ0doz27sfc5i7v6dzvOnv3p7+RyyjNqWHbWuH1OOTO97eQCgX8Z6r286y0ueF6l9zxa3lK3lqVPL72/sXvhzPlxSt1dLrzW99jyIPdNJd2joNb5TOn4fxCN3F7Ya6EzKhsAgkj89zZcLS6Rhck2VeWo+fYPGZ7a3lXnpRUvbuNrT1y37l3soOc59TxO9TDgMBYOrkG3cerY+s3lvaTobRnt3Y+5y13xCnc7zp796e/kcMozWlh21jD63HJne9vIBQL+M917edZaXPC9S+5itbylby1Knl97fL4F84b4gXFBhp0OvNb3uDyIM0l3aOg1vlM6jh/EI3ae2GuhMymbEIByxdcU0aoeSKWP7ovPM5KEXJ9D3Tg6k1BdXj3mQO5JLNzJJJ8TuZybed2dykksIkc66vRUf8Ah0luP16n6Rv5lHpLFf0dMO5fF7v5FW19LXU/8m/ctl5E78nuFu1WsewBB5k6m/BffLvC4ZlKfs/Pga7jVXEY0/b9PmXabk54IAxzvNFw1I1WF+xVvYsx7L+8+kz29CVaehFW8uo21J1Jb9y72UHOOIKeJt0mGAYbB1chrd3s2I85vLezlR/bPbux9zlrviVO5/fS3709/Ia5VmdKgwqDD62G4Lvex7wAoF5lrUJ1Y6deF6l9zBa3dGhLWqeX639i9cN8RLitSldDrvpvcFeVx5G3vE0l3Zuhh5ymdPw/iUbvKxhrp6iclI2YQBlnOZrhqRqvvbYKNizHkB/rsmahQlWnoiVru6hbUnUl7u8oGccQpiQOkww1DYOrkMB3X07jzm9t7OVD9s/Zj7nK3fEqdyvTpb96e/kNMrzGlRYVOg1sDca3uAe8AKBfzmWtRnVjp14XqX3K9tdUaEtfZ5fTL5fAvXDfEa4rUpXQ6i9r3BXvHl+Ymku7J0MPOUdPw/icbvMWsNeROykbQJJAyzfMUw9Jqr722AHNmPID/XfMtCjKtNQiV7q5jb0nUl/koOccRJiQOkwwuOTK5DAd19O485vKFlKi/Rn7Mfc5a74nTuVidP2538hllmYUqLB+g1sDca3uAe+wUb+cz1qNSpHTrwvUvuVra5o0Zauzy13v7F44c4kXFFkKaHUXte4Ze0jbmO7xmlu7J0EmnlHS2HE43TcWsNeROGUjZiGSQJJIPUgkzHirNfnFYlT1E6qePe3qfhadHZW/ZU9+b5nF8Uu/1Fbb9q2XzftIaXDXBBA/yLMjh6y1RyGzDvQ8x+foJXuaKrU3H3eJcsbl29ZT6dfA1mnUDAMpuCAQR2g7gzl2mnhneRkpJNcj3IJMw4uzX5xXOk9SndV8ftN6n4ATpLC37Knvze7+RxXFbv8AUV8L9sdl82QcumsCCB9kuYnD1lqjkNmHep5j/XcJguKKrU3B/jLdncu2rKovb4Gt0aodQ6m6sAQe8HcGcrKLi8M72MlKKlHkz1IPRAcb4rRhSvbUYJ6e0fgvxlHiM9NHHft9TZcJp67hPu3+RQ8rw3S1qdM8mYX+6N2/hBmjow11Ix73/n4HS3FTs6Up9y+PT4njH4npaj1ftsW9Cdh6CwkVJ65uXeyaNPsqcYdyND4NwvR4VD2uS59dh/CBN/YQ00F69/z2HL8Uq67mXq2+vxJuXDXhAM04zzbp62hT1KV1Hi31m+FvTxnR8Pt+yp6nzf4jjOMXfb1tEf2x29vVlfl81AQB3lOPahVWqv1TuO9TsR7phr0VVpuD6lm1uJW9VVF0+K6muYeutRVdDdWAYHwM5WUXFuL5o76nOM4qUeTOk8nszbjXNumrdGp6lK6juL/WP5enjOi4fb9nT1Pm/Lp9TjuMXnbVtEf2x8+v0K7NgaYIA6yvHNQqrWTmp5d47R6iYq1JVYOD6li2uJUKqqR6GuYXELURaiG6sAwPgfznKzg4ScXzR31OpGpBTjyZ1nk9mccb5t0tbolPUpbeb/WPpy9D3zoOHW/Z09b5vyOQ4zd9rV7OPKPn1+nvK3NiaYIIHOXYxqNRaqc1N/MdoPmLiY6tJVIOD6me3ryoVFUj0NZwmJWqi1EN1YAj17POctODhJxfNHeU6kakFOPJnQzyezzJIILjLNeho6FPXq3UeC/WPxt6y7YUO0qZfJefQ1fFrvsaOmPOW3s6lS4Tyr5xXGodRLM/j3L6n4AzaX1fsqW3N8jQ8LtP1Fbf9q3fyXtIWXTWhIIJviLKuiWjWUdSrTS/g+gX9/P3ynaXGtyg+ab92fkbXiFp2cYVY8pJe/Hz+pYuAc11ocMx3Qak+4TuPQn4+E1/E7fTLtFyfPxNtwO71wdGXNcvD7D7jPNegoaVPXq3UeC/Wb3ED1mGwodrUy+S/EWuLXfYUNMf3S2XzZTeFcp+cVwCOonWfyB2X1P5zb3tx2NPK5vkc5wy0/UV1n9q3f09pE1vaPmfxlqPJFCp+9+J4no8E3n2U9HToV1HVq0k1eFTQL+8b+hlK1uNc503zTfuz8jaX1p2dOnWjylFZ8cfP6lh4AzXUpwzHdOsn3Sdx6E39fCUOJ2+mXarrz8TbcDu9UXQl03Xh9i3zUnQFO+UNHtSa3UGq57Ax02v6AzUcUUvRfTc3vBJQzNf7tvduV/KKZWnXxFjZKZRT+vVITY+ClvhKNBNRnU7lj2vY2l1JSnTpdW8vwjv5kdRpF2VF5sQo82Nh+MrqLk1FddveWpyUYuT6b+41+jSCKqLyUBR5AWE6yMVFJI4aUnKTk+p7knkhOLs1+b0DpPXqdRfD7Teg+JEuWNv21XfkuZreKXf6ehtzey+pReGcq+cV1QjqL1nP6o7PU7Td3lfsaTfXocvw60/U11F8lu/D7kfjBao4H2m/EyxT/YvAqV1ipJLvZxnsxE5nWU6KGHxKDqvTUP4OBsfUfh4yjb3GqrOk+abx4G1vbPRRp14rZpZ8fuTfyf5rcNhWPK7p5fWX8/UynxShjFVeD+RsuBXeU6EvFfNfMm+K81+b0CVPXfqJ4EjdvQflKVlQ7arh8luzZcTu/09Btc3svqUHhzKzia60/qjrOf1R+Z5es3t3X7Gk5dehyvD7R3NdRfLm/D7jPMVAq1ABYB2AHcAxmak804+CK9ykq00u9+Y3mQwE5nGU6cPQxKDZ0Cv4N2N6j8PGUaFxmtOk+j2NreWem3p14rmkn495M/J/mvPCse90/qX8/fKnFKHKqvB/L6Gw4Fd86EvFfNfP3k9xRmnzegWX226ieBI3b0Fz7pRs6HbVUnyW7NrxK7/AE9ByXN7L89Rn3D+WHE11p76fac9yjn6nl6zfXVdUabl16eJyVhau5rqHTm/D82G2aKBWqgCwFRwB3AMbCZKLbpxb7l5GG6SVaaXe/MbTKYCbzTKrYahiUGzLpf72o6W9Rt6DvlKjXzWnSfs+ZtLq0xbU68VzWH49GS3AWa2JwrHY3ZPMbsvu39DKvEqGyqr2/IvcEu93Ql4r5r5+8uhmoOjEggis/yJcUFuxVlvZgL7G1wR6CWba6lQb2ymUr6wjdJZeGuo5yTKkw1Po0JJJuzHmT+Q8JjuK8q0tUjNZ2kLanoj7X3mTzqTgwgg1RMAlfB06VTkaabjmCFFiJzDqypV3OPezu1bwr2kac+TS8jhw9w0mFZqmsuxGkG2kAXBO1zvsN57ur2VdKOMIw2HDIWsnPOXyO/EOQri1UFijJfSwF9ja4I9BPFrdSoN4WUzLf2ELuKy8NcmdciydMLT0Ibkm7MeZP5Ad08XFxKvLU/cZLKzha09Ed+995lNf2m8z+M6iPJHCVP3vxPE9Hg1PCYFK+CpUqnJqNPccwQikEeInMTqypXMpx6N+Z3VKhCvZQpz5OK8jjw/wwmFc1NZdiNI20gA89rm52E93V9KvFRxhGOx4XC1m56sv3E9KJtAI7DAOOIwqOhpMoKMLFeQt6cp4nTjKLi1sZIVZwmpxe6IjLuFaFGoKoLsV3UMQQD37AXPnKtKwpU561ll2vxStWp6HhJ88dSdl01wQCK4hyRcUiqzFWU3VgL8+YI7RsPdLVrdSoSbSzko39jG7got4a5M9cP5KmFQqp1MxuzEWJtyFuwDf3mRc3Mq8svkuSJsbGFpDTHdvmzLcb9I/wB9v5jOmp/sXgjiK/8ALLxfmcZ7MJqWV4NK2Bp0qg6rUlHiO4jxB3nMVqkqdzKceaZ3NvRjWso058nFHDIeFkw1Q1ekLmxC7BQAeZ5m5mS5v5V4aMYMVlwqFtU7TVl9B7xBkq4pAjMVKm6sBe1xYgjtH+Ew2tzKhLUlnJZvrKN3BRbxjkxOH8jTCqVU6mY3ZiLXtyAHYBv74urqVd5eyXQixsYWkGovLfNmY5n9NV/aP/MZ0lH+OPgji7r+efi/MbTKVzUMnwi1cDTpVBdWpgH8iPEHeczXqSp3MpR5pncWtKNayjCfJo4ZFwqmGqdL0hcgELsFtfmTubm20yXN/KtDRjBisuEwtqnaasvoP8/ydcVTCMxUqbqw3sbW3HaJgtriVCepLJavbON1T0SeMcmeOH8jTCqQpLMx6zEW5cgB2Dn75N1dSrvL2S6HmxsYWkWovLfNma5v9PW/aP8AzmdHQ/ij4LyOMu/55+L8xpMpgNMyLDLVwNOm4urIQf8AqO48e2c3czcLmUo80ztbOnGrZRhLk0ccl4VTD1el6QuRfSCALXFiTvubEj1mS4v5VoaMY7zDacJhb1O01ZfT1E8ZRNqJeSeT0JB6PQkEmMoNxOuZ87issc5pRCVqtNfZV2UduwYgTHRk5U4yfNpGW5goVpwjyTa+JquUfQUv2afyicxX/ll4vzO6tf4YeC8h3MRnCCRYBi9f2m8z+M6+PJHzqp+9+I4zegtOvUpp7Kuyjt2B75joTc6cZPm0ZbunGnXnCPJM1LIv7NQ/ZU/5BOZuf5p+L8zuLL+2p/8AqvIfTCWQgBACAEAIAQAgCiAYzjfpH+838xnXU/2LwR87r/yy8X5nfOMOtOs9NPZU7dvYDPFvNzpqT5mS8pRpVpQjyRpvDf8AZaH7NfwnOXf88/E7Ww/tqfgiRlcthAFEAxzM/pqv7R/5jOto/wAcfBHz26/nn4vzPecYdadZkTkNNu3mik/EyKE3OmpP83PV5SjSrOEeW3kjS+Gf7LR+4PznOXn88vE7Ph/9rT8CUlcuCQAggyDN/p637R/5zOsofxR8F5HAXf8APPxfmLm2HWnVKLy0oe/dqasfiTIoTc4Zfr82LunGnV0x5YXxSZo3C39ko/d/qM5+8/nkdhw7+1h4EmZXLh5MkhiSTy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xISEhUQEBIWFhUVFxkVFxUWFxUVGBcVFRUWFhcWFxYYHSggGRolGxUVIT0hJSkrLi46GB8zODMtNygtLisBCgoKDg0OGxAQGi0lICYzMDIvLS0tLS4tLS8rLy0vLTAtLS0tLS0tKy8tLS0rKy0tLS0tLS0tLS0tKy0tLS0tLf/AABEIAKgBLAMBEQACEQEDEQH/xAAcAAABBQEBAQAAAAAAAAAAAAAAAQQFBgcDAgj/xABKEAACAQIEAgcDCAcFBQkAAAABAgADEQQFEiEGMRMiQVFhcYEykaEHFDNCUnKxwSNic4KissI0s9Hh8CRDU2OSFRYlNVR0k9Lx/8QAGwEBAAIDAQEAAAAAAAAAAAAAAAEEAwUGAgf/xAA6EQACAQMCAwQJAwMDBQEAAAAAAQIDBBESIQUxQRNRcbEiYYGRocHR4fAUMjMjNPEGQoIkQ1JyshX/2gAMAwEAAhEDEQA/AK5JICAEAIAQAgBACAEAIAQAgEllOe4nDG9Csyj7N9SHzQ7evOAXnJvlNU2XF0rf8yluPModx6E+UgkvGWZrQxC66FVag7dJ3H3lO6+ogDyAEAIAQAgBACAEAIASQEEBACAJACCBIASQIYIEkkHkySBDBDPJE9Hk8Wk5IPnyYSwEAIAQAgBACAEAIAQAgBACAEA6Yeu9Ng9NmRhyZSVI9RALTg/lExyABmp1Ldrpv71IgExhflSb/e4UHxRyPgwP4yCS78PZ5SxlLpaNxY6WVrBlbnY225EG8Ak4AQAgBACAJeAJrgnAaoGBbySMCXgCaoGA1QMC3g8hACSDzJIEMECGSQeTJPLPMkg+epiM4QAgBACAEAIAQAgBACAEAIAQAgBACASmR5/iMIxbDvYNbUpAZWte1wfM7ixgG0cN5yuLoLXXYnZ1vfS45jy7R4ESCSTgBACAITAG9WpIPaQ2fEyMntRBMVGRoO615OTzpEevGSNJwbFRk96BaeJvGSHAdU6knJjccHYGSeQggQyQJJIEMEHkyTyzzJPJ88zGZwgBACAEAl8g4cr4zX0AX9Hp1Fm0jrXsBsb+yYBI1uAMwXlSVvu1E/MiANTwbmH/AKV/fT/+0Aa4zhzGUhqqYaooHM6dQHmVuBAIuAEAIBL8O8O18Y+miLKPbqNsq/4nwEAuOJ+S79H+jxJNQD6yAIT3bElfPeCSg5jl9Wg5pVkKOOw9o7weRHiIIGsAkMXk1enTSuUJpOoZai9Zd+YYj2SDcWNuRgEfALLwLxF8zr2c/oatlqfqn6tT07fAnuEA2oGQSEAIB4qGQyURmMq2nlmaCIDNMeUR2XmASPOILVNJk3M3SoTqRW6TZW8FUxVZalVcTpFManBZlsvYQFWx9JsXCnHC0nIwubuqpTVXlz3a8l5EpwxnVRw61W1abEMee99j38pWuYRhho3HBbmrcKcajzjG/j/gl8RmijmwHmQJXWXyRuZSp036ckvFpDV8w8Z5yZ1BNZRXFrV8WahFUItNGqadRHVQE2AHtHYbmbJQjTS2OHqXVe9lJ6sJJvGcbLzZZuB8xZ6RV21FGsLm502B37TuTMFxFRlsbfhNaVWi1J5aftwW+m0wl9o6STyEkHkwQBkkHkySBJJ5IHF8E4Cp/uAp70Zk+ANvhPGDJkr2P+TBTvh8QR+rVUN/Etre6QTkreY8DY6lv0QqDvpHV/CbN8IJK7XpMh0upVvssCp9x3gHiAbB8mGXmlg+kYWNZy4+4AFX0Nif3oBb4AQSLIBQOO+ChUBxWESzjepTUbOO1lHY/h2+fMDLpJAjHaAfQWR5fTw9CnSpAaQo3+0SLlz3kneQSPoBU/lJyU4jDdJTF6lElwBzKEdcD4G36sAxySQWnhzi5sLhK+HFyzC9E9is9le/kOsPEHvgEHk+V1MTVWhRALEEi5sLKpO57OVvUQBvisM9J2p1FKupsynmDANi+TfNDXwahjdqLGkT3gAFP4SB6SCS0QAgHKsdpDPSITMGnhlmmitY2pMbZdhFPmReR/QY79kv95NvLnA+fUFiFdLu+bG+BxXR0iRzuffyF5UrR111E3vDaytuFyrJb5fteyQUsJT0JWxTv+mZgunSSFQhWqNq5i5tpH2TvLmWvRj0Od0xnirXk3qb+HV58j1Vovhqz4dzfSbA9h21AjuuCDK1zFTp9ojecFrzt7p2k3s848cZ28Ud+HlvWri4UHD1xc8hdOZt2TIn/Si/Ao1IJX1eK2Xp+CDF4JKNOnjMHWZgH0MWXSVcDVuPskdh+MyJ6m4zRVlTVGMa9Cbe+Pb9GaPlWJFWmlQfXUN5XF7Si1h4Oop1FUpqa6rI/EAIAhkgSSQeTBAkk8nuQexRIJFEgHPEYZKg01EVx3MoYe4wSRT8I4AkMcLTuO4FR6qDY+VoBNKoAAAsBsANgAOwQBYJCQAgCwDJ/lPyAUaoxVIWSsSHA5Crzv8AvC58we+SQUeAbJ8nGdjEYUUmP6SgAhHaUHsN7tvNfGQSWuALAMU+ULBUqONdaIsCquyjkrtckDwIsbeMkgb8G5KuMxPQuSF0OxK8xYWU+jMpgGj8G8HDAvUqNUFRmGhSF06Uvc7XO5IHukElL+VLB6Mb0ltqtNW/eXqH4BffJBN/JBXGjEU+0MjehDD+mQDRLwAgHGvIPUSEzBZ4ZZgVHPqhRbjmTYHu5n8p7oUlOeHyK3Fb2drb6qf7m8J93P6HPCYV6GGxDVbAV6FJkIN79I9wL/asCbS+2pSSXRnKwhKnRqSn/uise1/mSKFI9Bfxv6XmByX6n4G1jRk+CPx1exS/GSONoNXweGaipY0+kouqgkhmbUhIHYR2yxFqM3k09SEqtvTcFnGU8fD3iZ5VFXGNoNwoVLjkejQKx/6rzDU9Gg89TY2X9bikXHlH5L67BkNMmvWQC7NQrqo7SxTYDvJnqP8AFH2GKsm7+ulzeo41CaWCNKoCrVKwcKRY6KaEFrHldjb0MyreeV3FCWadtols3LOPUl9TRuHaBp4ekjcwi387XIlGbzJs6m2g4UIRfRIlbyDILeCBLyQJBAhkkCSSD0J5PR6gkWQAgkWAEAJBIQAgBAIrinKvnWFq0B7RF0v9tesvluLepgGD1EKkqwIIJBB2IINiCO+8kge5Hm1TC1kr0+a817GU+0p8/hseyAbxl+MStSStTN0dQw8j2HuI5W8JBI4gGI/KApGYV7kG5U7G9h0aAA9x2kkFg+SDDXqV6v2UVB5sxY/yCQSaaTAIDizIaeNpBHOllN0cC+knmCO1Ttt4CRk9YIfg7hh8DUeo1ZXDpo0qpH1gQxJPgdvGMkqJb1rQNJ1FSCMHiq8EpEbilvPJmiyDzXLRVUodu0HuI7ZNObhLKPF1bxuaTpy/wyA/7v1TZalW6LyALG1+dgdllp3a5pbmjhwGo5JVKnoruz8M7IkfmagaQNrWt4Si2856nUQhCNNU0vRxjHqIw5E4J6KoVB2I3G3dcHcecuRu1j0kc5V/0+1NujUwn0eflz9pIZbky0xzux5nl6AdgmGtVdR+o2fD+H07OLw8yfN/JeoTHcOiodaNob3g25HwPjPdKu4LS90VeIcJhcz7WD0y69z+jHGU8L2qCriKnSEG9t7EjkWJ3PlMk7jKxFYKtvwfRPXWlqfd9c8y4pUtK5tsA2IjJGkFxEZGk6rVnpM8NHvXJPLQXkkBJIPYnkkWCRZACCRYAQAkEhACAEAIBQvlD4RNW+Lwy3qAfpEHNwB7SjtcDs7fMbgZbJIL1wTxUcPhno6dbB9SXNgFYdb+IE2/WMp3l12CWFls2FhZfqZPLwkW3BcYK1CtUdAr0abVNN7h7Da3dvYes82l4q+zWGer7h7tsSTzF/BmOO71HLG7u7XO1yzse4cySZeNabbwVkXzPDCm30jnXU8GIA0jyAA98gkmqjSCUR2Jr2kZM0YkXiMwCgsTsASfIbyFu8IyTxCDnLkt/cVmlxdXDB2VeiLWtY9liQG+0AwPrLzto4wnucquM1teqUVpzy+/eXRMaO+UcnUac7g2LjI0HJsQJGT0onCpVEg9pDSrUEg9pDHFYoIpY8gLyYxcpJI816saNKVSXJEK+Y4oqa6rppKQt7DTc8hc+0fLlL8bemvRfM5Opxi8n/VgtMV6tve+fsLFl+LD01flqAJHj2ylOOmTR01rV7ejGp3rI+WqJ5MzR2XEAT1k8OIj42MhQG746Rk9qmQONznEvVNHCj2QSbBSTpGpj1trAS5SpQ0qU+pzV9f1/wBQ6ND/AG8+Xt59CW4czxq1Ml7alNjbYHa4Nuz/ACmOtDRLCLvDbp3VJuXNcyepYm8xJl1wHdOpPaMTR1vJPJ0EgkUSALAFgkIAQSEgBACAEAIAsAovGfAgrlsRhAFqndqewWoe0g8lf4Hw5wCCwnB1fD4Z8RWGl9QvTBDEUxcEkrcXuRyPKa7iVJypqS6G24PXUKrg/wDd5oja6llZQbagR/8AvhNRQq9lUU+46C5odtSlT7/MsfyecI1KVX53iAtgv6GzK2osPpBbkLEgXsdzttOnjJSSa5M4uUHCTjLmiwZ7xatFjSpKHddmJNlU9225M19xxBU5aYLL+BtLPhUq0VObwny72ReH42JNq9MAH6yX281PMeUw0+JZeJr3FqrwbCzTlv3P6j7H4kWuDcHcEdoM2TeVsa6EGnhlXzzGdQrf2tvTmfgJltY6qnga/jtXsrRxXOTx838Fj2nWrh1bANSA/SUOjxDd5Fe4I9EKH0l1P+pno9vcc1KEXaOC5xxJ/wDL6LB7yvMSaS3O4Gn3bfhaUbhaajOr4TPtrSD6rZ+zbywM6dbEYut0NJwnOw1abhb35bsdjsP85bhShThqayc9c3txdV3Spy0pN9ccu/q/BHOqmIoImI6YOrNoYLUL6XA1dG99r27r8p7cKc/RxgqxuLq2xV15Wd1nO/c8/IeY/NytPUvNrW8Li95So0tVTS+h0/EL7sLSNanzljHtWc+4Z/MMQVL9N1xT6c09T6+iP1uWnkQdN72PpLuKfLTtyOY7S7/k7V6ktWMvOPL2CUsV0lMh/EH/AB/CUqkeyqrSdRZVlxCxl2nPdPzz5MTBH/YcR+1o/wBc2D/kRx9N5tJ+MTi+NdaKKhI23I5+UrwhGVaWTcXFzVocNoKm8ak8vw6fncdMZh61LoicRqFZQylXqnYm291BG/YLmZlGDz6PL1I1k6t1T0/1W9XLEpfnzOmFxVWlWai1TWFLKSCzC68yCwB57TDcQh2epLBsuEXNx+r7CUnJb53bxjrl7+o5mvUr63NUU6aWFyXtdr6RZASSdJPLaxmSFKMEljLKdzf1rmcpKemC5bteHLdt8/ULSqVKVVqLvqtzIJYXsDdSezeYrmMez1pGx4LcV1du3qS1LD5vO632bPGX0atas5osEYK7EltJ0BSGAHMki+w+EzpKEEpbmpqync3U6lP0efXpy8cvqduH8ToVvO/pYStd51o3X+nnFW9ST6P4YEWvWr3qGv0Sagi3Z1XUQSF6gPYLljsJZUIw2xlmnqXVe5k6jnpjnC3aXqW3xbJvg7G1RXq4aq5cIG3JLWZHCGxO9jf4THWitKki3wyvV7WVGbzjPr5PBeFMwG4Z2EgCiQSLBIsAIAQSEgBACAEAIAQAgHmogYFWFwQQR3g7ESGk1hkqTi01zMozjAGhWekew9U96ndT7vwM5ivSdKo4fmOh2lrXVekpr2+PUtnAuZlqbYc+0gLJ4qeY9GP8U2fDq+Yum+a5fniaXi9tpmqq5PZ+P+PIo5JO55nc3537bzTLL5nRYS2Rwqz2gWPLSxw1O/cQPIMbfCby1z2McmguklcSx+bERWp9NXSiDsWAJ7gT1j6KCZt7aOiDkzi+OV43F1ChF7R5+L5+5IlskzOjVxTJ0RX5yHpFjUJGlx1Ro096qOe0yThJR58ijb3FOpXa0415Wc/IhMESjNSbZgSLfrLs34TDeQ1JTRtP9OXKpznbTeG3t4rZ+SH/AAz/AG5bfr/3TTJHPYLP5uU66iuKy0csv36d/jz9Y3p/+XH/AN0v9w0zf9z2fM1i/tP+a/8AkZ4pv0af65DeV6Kfbz/OpuuJ1IvhluufL4LDLHg6XRvWpvd6gwTF6jE2ANNStNBy0gEDUdyQeXbkbyk1yyUqcdEpxlvLQ8v2LCXq9ZXsAdmHdv6W/wApgu4tzi0bT/T9eEbetCTw1v7MY+Q6wX9hxH7Wj/XLcv5Ec/S/tJ+MRvTTVTt4fETXzm6dw3+YOtt7eN1wiNNbvG3/ALJktlDq+GDta+CqGqL9qOCyr/8AKq++Xp5UvH88jmbdqdDU/wDtvPse/wD9EVl1M2LHt7e+3P4yreSzJRRvf9N0FGlOtLrt7Fz+L+B3yPGpSWotel0mHqFVcDZlYaijKe8DVLk4tvZ7nN21WEE9ccweE+9c8e0TMcIKWKamrFxtpY8yrIGW/iBYTBX9Ohn85m04X/Q4mo5znKz4xyvod+Gx/tTW/wCFW/umnpZ7GOfUYp6VxGro5ely8N/iR+W+y3x8rTHdJ9pHH5uXeAyh+lrKXu9Wke5Hi6a0zSxVMtQqv7Q2anUVQNS+jDb8eUszTzmL3NJa1IKGirHMG+fVP/BJcO0ehzCrRJ1Gzrq7T1la58TaY6rzTTLvD12V7KD32e/uZoCcpWRvmd5ACQBYJFgBAAQSEgBACAEAIAQAgBAKxx1lmukK6jrU/a8UP+B39TNbxKjqh2i6eRuOEXOip2T5S5eP3+hSstxrUaq1U5qb25XHIqfMXmnpVHTmprob+vRjWpunLqOMzq0armpTvTLG7Iwuuo8yrLv6ECZKsqdSTlHbPR8vY19DFQjWpQUJ+klya549af1OuV8O9MbtWp6e0IwZz4W7PM+6Z7e07R7yWPU8sw3PEOyW0Hn1rCLHicEFAVRYAWA7gJudCSwjRqo29T5lV/7OxNCq1SiAb6rNZGIDXuLPy2JE2Ea9NxSkcpX4Zd068p0Umm3h7dfE4YbLcVTcVUQBgbj2DpPeFOw/KenXpPZvzMEeFXtNqpGKz4rb5HdMtxFWt0tcAG92NlBY+S7X8Zjq1oaHGJcseHXLuo1qyxh56b48PixEwGKoVTUoAX3s1kJAbns3I2NpMa1OUEpGO44Zd07iVSis5bae2d/E8fNcYaZo6AELayumkOt9q43BttPfbUs5z5lf/wDOv3Hs9G3P/ad3yFjRCfXG/hc32+Mrq4SquXRm3qcJlKwjQz6UXn1ZfNfnU9LXzIaQC3UXQPoz1SLb/asO08pn10O/zNYrbiaxs9tucfxnnDZE4ptrPXcedvM9u8wVLhOaa5I2VnwmULapGb9Oax34+u/MarhsUlNqAUaGN2FqZuRyOo77TP21JvOfM1S4Zfxi6ajs/XH/ACccTQajSF+bHe3ZtyHumOOmtVz0SL1bt+G2Cpp4lKW7XTbkvXt5nfH4E4ah1qiM2ICMAhJtTHXOrbtbR7jLEZa5bLkaWrSdCnu03PHLu5+ZL4HKytNVI3tv5nc/jNbVeqbZ21hT7C2hTfdv4vdkXRwOLo60poGRrXBWm6tpvpJV+0XMv9tTlht4Zyr4beUW4QipR/4tPHLZjrA5TVLmtXN3PkTc9ptt4WEwV6qlHRHkbbhXD6lKr+orv0ui8er8lgb08vxVCozUADe41WQ9U8xZ+UyqtTlFKRranDbyjVlKisp5325PxOmV5LUGo1ABqFrC21+3bYeUxV6ylhR6F/hfDqlFTdXbUsY8fzY8YbA42kDTpoGXVq3Wk41AWDDXyIAmftKUt2/M1Ssb2jmEY5X/ABa8dyxcKZFUpu2Irm9R7i172ubsSe0k2/0Zjq1FL0Y8jYWFjOi3Uqv0n+P2lsAmI2LO0gBIAsEiwAgAIJCQAgBACAEAIAQAgCVEDAqwuCCCD2g7ESGk1hkptPKMlzXB9DWqUgbhGsD4cxfxsROXrU+zqOHcdrbVu2pRqd41mMznkiAXzhasa2HGo3ZGKEnmRsRf0Pwm/sarqUt+a2OY4jSVGv6K2e5Jtg/CW8FHWIMF4RgntA+ZeEYI1h8yEYGsUYKMDWHzPwjA1h8z8IwNZ5fBxglTG1TAyMHtTGWOyVaq6GuO0Ecwe+e6cnCWUV7uhC6p9nP39zGeWcHKjh6j67G4XTpF+y+5vM87lyWEsGqtuDU6U9c5ascljC9vMsowkr4Ny5h8z8IwRrD5n4RgaxDg4wNYDBxgjWdaeGnrB4chyiT0Y2zpJPJ0kEhIAsEiwAgBBISAEAIAQAgBACAEAR3ABJ5AXPkOchvCyyUm3hGQYquajtUPN2Lf9RJt8Zykp65OXfudzTgqcFBdFj3HKeT2FpILX8n+ItUqUj9ZQ481Nj8GHumz4ZP05Q79/caTjVPMIz7nj3/4Lxom5OeyHRwMhok4GQ0SMDIaJOBkNEDIaIGRDTkYGTm1GMHpSPHQQNR7WlBGToEkkZDRJIyGiBkQpBGQ0QMhpkkZEtJICCD0JB6FEgCwBYJCAEEhIAQAgBACAEAIAQCI4txXR4Woe1hoH7+x+F5UvZ6KEvXt7y9w2l2lzH1b+4zGc4deEAsIyz/w01rb9Lr/AHfovxN5f7D/AKTX1zn5Gr/U/wDX9n0xj28xjw1iejxVJuwtpPk40/iQfSYbSeitF+z37Fi/p9pbzXqz7tzUp0pxwQAgBACAEAIAQAgBaAEAIASSAgCQBIICSDzJIEMEHoSCRRIJK9n/ABUmHbokXpHHPeyr4E9p8JftbCVZam8I1N9xaFvLRFZl8Eccl4ySq4p1U6MsbKwN1JPIHunu44bKnHVF5MdnxqFaahUWlvk+haZrTdhACQSEAr3EHFSYduiVddQcxewW/K57/CX7WwlWWpvCNTfcWhbS0RWqXkNsm4zSq4p1U6MsbBgbrc8gb8pkuOGypx1QeTDacbhVmoVI6c8n0+xaprDeBACAEApvyh4r6KiPFz/Kv9U1HFKn7Ye033BKX7qns+b+RTJqDfhbu5x4A1YZaPmvzb/ldHfx02v7950/YLsey9WDi/1D/Udt68/EoeG4axRqhDTK2YXf6oAPtBu3y5zSQsq2tRcfb0OkqcRt1TclLPq6mmTojkiv8Q8UJhm6NV11OZF7BQeVz3+EvWtjKutTeEaq/wCKwtnoSzLy8RllPGy1HCVqejUbBgbrc/auNh4zNX4ZKEdUHn1Fa145CpNQqR0569PaWyas3wQAgBAIHiHienhj0YXXUtcrewUHlqPf4S9a2Mq61ZwjV3/FKdq9CWZd3d4kflfG6O4StT0A7BwbgfeuNh4zPW4XKMcwefUVLbjsJzUasdOeudvaW6ao34QAkgIIILiHiVMKdAXXUIvpvYAd7H8pctbKVffOEay/4nC19HGZd31I3LeN1dwtanoB21g3A+8CNh4yzW4XKMcwefUU7fjsJz01I6fXnzLbNUb4QySBJIEgg9CQSLIJMjzpGXEVQ/tdI1/ViQfcROqt2nSi13I4G8jKNxNS55Y0poSQFFySAAOdzytMsmkssrxTlJKPM2dAbC/O2/nOQfqPoy5bnqCQkEiwDIs+Rhiawfn0jHfuJJB9xE6q1adGOO5HAX0ZK5mpc8v7fAYopJAAuSbADvPKZ20lllaKbaS5m0UQQoDc7C/nbecfLGXg+jRyksnqQeggBAMx4sxXSYqoexT0Y/c2P8Wqc3ez115erb3ffJ1/DaXZ20fXv7/tg4aAuF1EDVVq2BtuEprc2PZdnA9J4xpo56t/BL6mTLlc46RXxl9ke+GsL0uKpL2BtZ8k634gD1nq0p660V7fceb+r2dvN+rHv2NSnSnHBACAZPxMjDFVtfMuT6HdfhadTZtOhHHccJxKMldT1d/w6EaBfYSwUUm+RsuDUimgb2gqg+YAv8ZyE2nJtcj6LSTUEpc8I6zyZAgBAMp4pRhi62vmWuPukDT8Le6dRZNOhHBwvE4yV1PV3/DoRQEslBI2PLkZaVNX9oU0DfeCgH43nJVWnOTjyyz6JbqUaUVPnhZ8cDiYzKEkgIBlfFqMMXV1dpBHipAtb029J01i06EcHD8VjJXc8/mxES2a81/K0ZaNJX9oIobzCi85Os06knHlln0C3Uo0YKfPCz7hyZjMwkkgSCBYPRH57m64an0jDUSbKt7XPn2Ad8zW1vKvPSvaVL28ja09b37l3lEzjPKeJ61TDgMNtauQbdxutjN5QtZ0doz27sfc5i7v6dzvOnv3p7+RyyjNqWHbWuH1OOTO97eQCgX8Z6r286y0ueF6l9zxa3lK3lqVPL72/sXvhzPlxSt1dLrzW99jyIPdNJd2joNb5TOn4fxCN3F7Ya6EzKhsAgkj89zZcLS6Rhck2VeWo+fYPGZ7a3lXnpRUvbuNrT1y37l3soOc59TxO9TDgMBYOrkG3cerY+s3lvaTobRnt3Y+5y13xCnc7zp796e/kcMozWlh21jD63HJne9vIBQL+M917edZaXPC9S+5itbylby1Knl97fL4F84b4gXFBhp0OvNb3uDyIM0l3aOg1vlM6jh/EI3ae2GuhMymbEIByxdcU0aoeSKWP7ovPM5KEXJ9D3Tg6k1BdXj3mQO5JLNzJJJ8TuZybed2dykksIkc66vRUf8Ah0luP16n6Rv5lHpLFf0dMO5fF7v5FW19LXU/8m/ctl5E78nuFu1WsewBB5k6m/BffLvC4ZlKfs/Pga7jVXEY0/b9PmXabk54IAxzvNFw1I1WF+xVvYsx7L+8+kz29CVaehFW8uo21J1Jb9y72UHOOIKeJt0mGAYbB1chrd3s2I85vLezlR/bPbux9zlrviVO5/fS3709/Ia5VmdKgwqDD62G4Lvex7wAoF5lrUJ1Y6deF6l9zBa3dGhLWqeX639i9cN8RLitSldDrvpvcFeVx5G3vE0l3Zuhh5ymdPw/iUbvKxhrp6iclI2YQBlnOZrhqRqvvbYKNizHkB/rsmahQlWnoiVru6hbUnUl7u8oGccQpiQOkww1DYOrkMB3X07jzm9t7OVD9s/Zj7nK3fEqdyvTpb96e/kNMrzGlRYVOg1sDca3uAe8AKBfzmWtRnVjp14XqX3K9tdUaEtfZ5fTL5fAvXDfEa4rUpXQ6i9r3BXvHl+Ymku7J0MPOUdPw/icbvMWsNeROykbQJJAyzfMUw9Jqr722AHNmPID/XfMtCjKtNQiV7q5jb0nUl/koOccRJiQOkwwuOTK5DAd19O485vKFlKi/Rn7Mfc5a74nTuVidP2538hllmYUqLB+g1sDca3uAe+wUb+cz1qNSpHTrwvUvuVra5o0Zauzy13v7F44c4kXFFkKaHUXte4Ze0jbmO7xmlu7J0EmnlHS2HE43TcWsNeROGUjZiGSQJJIPUgkzHirNfnFYlT1E6qePe3qfhadHZW/ZU9+b5nF8Uu/1Fbb9q2XzftIaXDXBBA/yLMjh6y1RyGzDvQ8x+foJXuaKrU3H3eJcsbl29ZT6dfA1mnUDAMpuCAQR2g7gzl2mnhneRkpJNcj3IJMw4uzX5xXOk9SndV8ftN6n4ATpLC37Knvze7+RxXFbv8AUV8L9sdl82QcumsCCB9kuYnD1lqjkNmHep5j/XcJguKKrU3B/jLdncu2rKovb4Gt0aodQ6m6sAQe8HcGcrKLi8M72MlKKlHkz1IPRAcb4rRhSvbUYJ6e0fgvxlHiM9NHHft9TZcJp67hPu3+RQ8rw3S1qdM8mYX+6N2/hBmjow11Ix73/n4HS3FTs6Up9y+PT4njH4npaj1ftsW9Cdh6CwkVJ65uXeyaNPsqcYdyND4NwvR4VD2uS59dh/CBN/YQ00F69/z2HL8Uq67mXq2+vxJuXDXhAM04zzbp62hT1KV1Hi31m+FvTxnR8Pt+yp6nzf4jjOMXfb1tEf2x29vVlfl81AQB3lOPahVWqv1TuO9TsR7phr0VVpuD6lm1uJW9VVF0+K6muYeutRVdDdWAYHwM5WUXFuL5o76nOM4qUeTOk8nszbjXNumrdGp6lK6juL/WP5enjOi4fb9nT1Pm/Lp9TjuMXnbVtEf2x8+v0K7NgaYIA6yvHNQqrWTmp5d47R6iYq1JVYOD6li2uJUKqqR6GuYXELURaiG6sAwPgfznKzg4ScXzR31OpGpBTjyZ1nk9mccb5t0tbolPUpbeb/WPpy9D3zoOHW/Z09b5vyOQ4zd9rV7OPKPn1+nvK3NiaYIIHOXYxqNRaqc1N/MdoPmLiY6tJVIOD6me3ryoVFUj0NZwmJWqi1EN1YAj17POctODhJxfNHeU6kakFOPJnQzyezzJIILjLNeho6FPXq3UeC/WPxt6y7YUO0qZfJefQ1fFrvsaOmPOW3s6lS4Tyr5xXGodRLM/j3L6n4AzaX1fsqW3N8jQ8LtP1Fbf9q3fyXtIWXTWhIIJviLKuiWjWUdSrTS/g+gX9/P3ynaXGtyg+ab92fkbXiFp2cYVY8pJe/Hz+pYuAc11ocMx3Qak+4TuPQn4+E1/E7fTLtFyfPxNtwO71wdGXNcvD7D7jPNegoaVPXq3UeC/Wb3ED1mGwodrUy+S/EWuLXfYUNMf3S2XzZTeFcp+cVwCOonWfyB2X1P5zb3tx2NPK5vkc5wy0/UV1n9q3f09pE1vaPmfxlqPJFCp+9+J4no8E3n2U9HToV1HVq0k1eFTQL+8b+hlK1uNc503zTfuz8jaX1p2dOnWjylFZ8cfP6lh4AzXUpwzHdOsn3Sdx6E39fCUOJ2+mXarrz8TbcDu9UXQl03Xh9i3zUnQFO+UNHtSa3UGq57Ax02v6AzUcUUvRfTc3vBJQzNf7tvduV/KKZWnXxFjZKZRT+vVITY+ClvhKNBNRnU7lj2vY2l1JSnTpdW8vwjv5kdRpF2VF5sQo82Nh+MrqLk1FddveWpyUYuT6b+41+jSCKqLyUBR5AWE6yMVFJI4aUnKTk+p7knkhOLs1+b0DpPXqdRfD7Teg+JEuWNv21XfkuZreKXf6ehtzey+pReGcq+cV1QjqL1nP6o7PU7Td3lfsaTfXocvw60/U11F8lu/D7kfjBao4H2m/EyxT/YvAqV1ipJLvZxnsxE5nWU6KGHxKDqvTUP4OBsfUfh4yjb3GqrOk+abx4G1vbPRRp14rZpZ8fuTfyf5rcNhWPK7p5fWX8/UynxShjFVeD+RsuBXeU6EvFfNfMm+K81+b0CVPXfqJ4EjdvQflKVlQ7arh8luzZcTu/09Btc3svqUHhzKzia60/qjrOf1R+Z5es3t3X7Gk5dehyvD7R3NdRfLm/D7jPMVAq1ABYB2AHcAxmak804+CK9ykq00u9+Y3mQwE5nGU6cPQxKDZ0Cv4N2N6j8PGUaFxmtOk+j2NreWem3p14rmkn495M/J/mvPCse90/qX8/fKnFKHKqvB/L6Gw4Fd86EvFfNfP3k9xRmnzegWX226ieBI3b0Fz7pRs6HbVUnyW7NrxK7/AE9ByXN7L89Rn3D+WHE11p76fac9yjn6nl6zfXVdUabl16eJyVhau5rqHTm/D82G2aKBWqgCwFRwB3AMbCZKLbpxb7l5GG6SVaaXe/MbTKYCbzTKrYahiUGzLpf72o6W9Rt6DvlKjXzWnSfs+ZtLq0xbU68VzWH49GS3AWa2JwrHY3ZPMbsvu39DKvEqGyqr2/IvcEu93Ql4r5r5+8uhmoOjEggis/yJcUFuxVlvZgL7G1wR6CWba6lQb2ymUr6wjdJZeGuo5yTKkw1Po0JJJuzHmT+Q8JjuK8q0tUjNZ2kLanoj7X3mTzqTgwgg1RMAlfB06VTkaabjmCFFiJzDqypV3OPezu1bwr2kac+TS8jhw9w0mFZqmsuxGkG2kAXBO1zvsN57ur2VdKOMIw2HDIWsnPOXyO/EOQri1UFijJfSwF9ja4I9BPFrdSoN4WUzLf2ELuKy8NcmdciydMLT0Ibkm7MeZP5Ad08XFxKvLU/cZLKzha09Ed+995lNf2m8z+M6iPJHCVP3vxPE9Hg1PCYFK+CpUqnJqNPccwQikEeInMTqypXMpx6N+Z3VKhCvZQpz5OK8jjw/wwmFc1NZdiNI20gA89rm52E93V9KvFRxhGOx4XC1m56sv3E9KJtAI7DAOOIwqOhpMoKMLFeQt6cp4nTjKLi1sZIVZwmpxe6IjLuFaFGoKoLsV3UMQQD37AXPnKtKwpU561ll2vxStWp6HhJ88dSdl01wQCK4hyRcUiqzFWU3VgL8+YI7RsPdLVrdSoSbSzko39jG7got4a5M9cP5KmFQqp1MxuzEWJtyFuwDf3mRc3Mq8svkuSJsbGFpDTHdvmzLcb9I/wB9v5jOmp/sXgjiK/8ALLxfmcZ7MJqWV4NK2Bp0qg6rUlHiO4jxB3nMVqkqdzKceaZ3NvRjWso058nFHDIeFkw1Q1ekLmxC7BQAeZ5m5mS5v5V4aMYMVlwqFtU7TVl9B7xBkq4pAjMVKm6sBe1xYgjtH+Ew2tzKhLUlnJZvrKN3BRbxjkxOH8jTCqVU6mY3ZiLXtyAHYBv74urqVd5eyXQixsYWkGovLfNmY5n9NV/aP/MZ0lH+OPgji7r+efi/MbTKVzUMnwi1cDTpVBdWpgH8iPEHeczXqSp3MpR5pncWtKNayjCfJo4ZFwqmGqdL0hcgELsFtfmTubm20yXN/KtDRjBisuEwtqnaasvoP8/ydcVTCMxUqbqw3sbW3HaJgtriVCepLJavbON1T0SeMcmeOH8jTCqQpLMx6zEW5cgB2Dn75N1dSrvL2S6HmxsYWkWovLfNma5v9PW/aP8AzmdHQ/ij4LyOMu/55+L8xpMpgNMyLDLVwNOm4urIQf8AqO48e2c3czcLmUo80ztbOnGrZRhLk0ccl4VTD1el6QuRfSCALXFiTvubEj1mS4v5VoaMY7zDacJhb1O01ZfT1E8ZRNqJeSeT0JB6PQkEmMoNxOuZ87issc5pRCVqtNfZV2UduwYgTHRk5U4yfNpGW5goVpwjyTa+JquUfQUv2afyicxX/ll4vzO6tf4YeC8h3MRnCCRYBi9f2m8z+M6+PJHzqp+9+I4zegtOvUpp7Kuyjt2B75joTc6cZPm0ZbunGnXnCPJM1LIv7NQ/ZU/5BOZuf5p+L8zuLL+2p/8AqvIfTCWQgBACAEAIAQAgCiAYzjfpH+838xnXU/2LwR87r/yy8X5nfOMOtOs9NPZU7dvYDPFvNzpqT5mS8pRpVpQjyRpvDf8AZaH7NfwnOXf88/E7Ww/tqfgiRlcthAFEAxzM/pqv7R/5jOto/wAcfBHz26/nn4vzPecYdadZkTkNNu3mik/EyKE3OmpP83PV5SjSrOEeW3kjS+Gf7LR+4PznOXn88vE7Ph/9rT8CUlcuCQAggyDN/p637R/5zOsofxR8F5HAXf8APPxfmLm2HWnVKLy0oe/dqasfiTIoTc4Zfr82LunGnV0x5YXxSZo3C39ko/d/qM5+8/nkdhw7+1h4EmZXLh5MkhiSTy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xISEhUQEBIWFhUVFxkVFxUWFxUVGBcVFRUWFhcWFxYYHSggGRolGxUVIT0hJSkrLi46GB8zODMtNygtLisBCgoKDg0OGxAQGi0lICYzMDIvLS0tLS4tLS8rLy0vLTAtLS0tLS0tKy8tLS0rKy0tLS0tLS0tLS0tKy0tLS0tLf/AABEIAKgBLAMBEQACEQEDEQH/xAAcAAABBQEBAQAAAAAAAAAAAAAAAQQFBgcDAgj/xABKEAACAQIEAgcDCAcFBQkAAAABAgADEQQFEiEGMRMiQVFhcYEykaEHFDNCUnKxwSNic4KissI0s9Hh8CRDU2OSFRYlNVR0k9Lx/8QAGwEBAAIDAQEAAAAAAAAAAAAAAAEEAwUGAgf/xAA6EQACAQMCAwQJAwMDBQEAAAAAAQIDBBESIQUxQRNRcbEiYYGRocHR4fAUMjMjNPEGQoIkQ1JyshX/2gAMAwEAAhEDEQA/AK5JICAEAIAQAgBACAEAIAQAgEllOe4nDG9Csyj7N9SHzQ7evOAXnJvlNU2XF0rf8yluPModx6E+UgkvGWZrQxC66FVag7dJ3H3lO6+ogDyAEAIAQAgBACAEAIASQEEBACAJACCBIASQIYIEkkHkySBDBDPJE9Hk8Wk5IPnyYSwEAIAQAgBACAEAIAQAgBACAEA6Yeu9Ng9NmRhyZSVI9RALTg/lExyABmp1Ldrpv71IgExhflSb/e4UHxRyPgwP4yCS78PZ5SxlLpaNxY6WVrBlbnY225EG8Ak4AQAgBACAJeAJrgnAaoGBbySMCXgCaoGA1QMC3g8hACSDzJIEMECGSQeTJPLPMkg+epiM4QAgBACAEAIAQAgBACAEAIAQAgBACASmR5/iMIxbDvYNbUpAZWte1wfM7ixgG0cN5yuLoLXXYnZ1vfS45jy7R4ESCSTgBACAITAG9WpIPaQ2fEyMntRBMVGRoO615OTzpEevGSNJwbFRk96BaeJvGSHAdU6knJjccHYGSeQggQyQJJIEMEHkyTyzzJPJ88zGZwgBACAEAl8g4cr4zX0AX9Hp1Fm0jrXsBsb+yYBI1uAMwXlSVvu1E/MiANTwbmH/AKV/fT/+0Aa4zhzGUhqqYaooHM6dQHmVuBAIuAEAIBL8O8O18Y+miLKPbqNsq/4nwEAuOJ+S79H+jxJNQD6yAIT3bElfPeCSg5jl9Wg5pVkKOOw9o7weRHiIIGsAkMXk1enTSuUJpOoZai9Zd+YYj2SDcWNuRgEfALLwLxF8zr2c/oatlqfqn6tT07fAnuEA2oGQSEAIB4qGQyURmMq2nlmaCIDNMeUR2XmASPOILVNJk3M3SoTqRW6TZW8FUxVZalVcTpFManBZlsvYQFWx9JsXCnHC0nIwubuqpTVXlz3a8l5EpwxnVRw61W1abEMee99j38pWuYRhho3HBbmrcKcajzjG/j/gl8RmijmwHmQJXWXyRuZSp036ckvFpDV8w8Z5yZ1BNZRXFrV8WahFUItNGqadRHVQE2AHtHYbmbJQjTS2OHqXVe9lJ6sJJvGcbLzZZuB8xZ6RV21FGsLm502B37TuTMFxFRlsbfhNaVWi1J5aftwW+m0wl9o6STyEkHkwQBkkHkySBJJ5IHF8E4Cp/uAp70Zk+ANvhPGDJkr2P+TBTvh8QR+rVUN/Etre6QTkreY8DY6lv0QqDvpHV/CbN8IJK7XpMh0upVvssCp9x3gHiAbB8mGXmlg+kYWNZy4+4AFX0Nif3oBb4AQSLIBQOO+ChUBxWESzjepTUbOO1lHY/h2+fMDLpJAjHaAfQWR5fTw9CnSpAaQo3+0SLlz3kneQSPoBU/lJyU4jDdJTF6lElwBzKEdcD4G36sAxySQWnhzi5sLhK+HFyzC9E9is9le/kOsPEHvgEHk+V1MTVWhRALEEi5sLKpO57OVvUQBvisM9J2p1FKupsynmDANi+TfNDXwahjdqLGkT3gAFP4SB6SCS0QAgHKsdpDPSITMGnhlmmitY2pMbZdhFPmReR/QY79kv95NvLnA+fUFiFdLu+bG+BxXR0iRzuffyF5UrR111E3vDaytuFyrJb5fteyQUsJT0JWxTv+mZgunSSFQhWqNq5i5tpH2TvLmWvRj0Od0xnirXk3qb+HV58j1Vovhqz4dzfSbA9h21AjuuCDK1zFTp9ojecFrzt7p2k3s848cZ28Ud+HlvWri4UHD1xc8hdOZt2TIn/Si/Ao1IJX1eK2Xp+CDF4JKNOnjMHWZgH0MWXSVcDVuPskdh+MyJ6m4zRVlTVGMa9Cbe+Pb9GaPlWJFWmlQfXUN5XF7Si1h4Oop1FUpqa6rI/EAIAhkgSSQeTBAkk8nuQexRIJFEgHPEYZKg01EVx3MoYe4wSRT8I4AkMcLTuO4FR6qDY+VoBNKoAAAsBsANgAOwQBYJCQAgCwDJ/lPyAUaoxVIWSsSHA5Crzv8AvC58we+SQUeAbJ8nGdjEYUUmP6SgAhHaUHsN7tvNfGQSWuALAMU+ULBUqONdaIsCquyjkrtckDwIsbeMkgb8G5KuMxPQuSF0OxK8xYWU+jMpgGj8G8HDAvUqNUFRmGhSF06Uvc7XO5IHukElL+VLB6Mb0ltqtNW/eXqH4BffJBN/JBXGjEU+0MjehDD+mQDRLwAgHGvIPUSEzBZ4ZZgVHPqhRbjmTYHu5n8p7oUlOeHyK3Fb2drb6qf7m8J93P6HPCYV6GGxDVbAV6FJkIN79I9wL/asCbS+2pSSXRnKwhKnRqSn/uise1/mSKFI9Bfxv6XmByX6n4G1jRk+CPx1exS/GSONoNXweGaipY0+kouqgkhmbUhIHYR2yxFqM3k09SEqtvTcFnGU8fD3iZ5VFXGNoNwoVLjkejQKx/6rzDU9Gg89TY2X9bikXHlH5L67BkNMmvWQC7NQrqo7SxTYDvJnqP8AFH2GKsm7+ulzeo41CaWCNKoCrVKwcKRY6KaEFrHldjb0MyreeV3FCWadtols3LOPUl9TRuHaBp4ekjcwi387XIlGbzJs6m2g4UIRfRIlbyDILeCBLyQJBAhkkCSSD0J5PR6gkWQAgkWAEAJBIQAgBAIrinKvnWFq0B7RF0v9tesvluLepgGD1EKkqwIIJBB2IINiCO+8kge5Hm1TC1kr0+a817GU+0p8/hseyAbxl+MStSStTN0dQw8j2HuI5W8JBI4gGI/KApGYV7kG5U7G9h0aAA9x2kkFg+SDDXqV6v2UVB5sxY/yCQSaaTAIDizIaeNpBHOllN0cC+knmCO1Ttt4CRk9YIfg7hh8DUeo1ZXDpo0qpH1gQxJPgdvGMkqJb1rQNJ1FSCMHiq8EpEbilvPJmiyDzXLRVUodu0HuI7ZNObhLKPF1bxuaTpy/wyA/7v1TZalW6LyALG1+dgdllp3a5pbmjhwGo5JVKnoruz8M7IkfmagaQNrWt4Si2856nUQhCNNU0vRxjHqIw5E4J6KoVB2I3G3dcHcecuRu1j0kc5V/0+1NujUwn0eflz9pIZbky0xzux5nl6AdgmGtVdR+o2fD+H07OLw8yfN/JeoTHcOiodaNob3g25HwPjPdKu4LS90VeIcJhcz7WD0y69z+jHGU8L2qCriKnSEG9t7EjkWJ3PlMk7jKxFYKtvwfRPXWlqfd9c8y4pUtK5tsA2IjJGkFxEZGk6rVnpM8NHvXJPLQXkkBJIPYnkkWCRZACCRYAQAkEhACAEAIBQvlD4RNW+Lwy3qAfpEHNwB7SjtcDs7fMbgZbJIL1wTxUcPhno6dbB9SXNgFYdb+IE2/WMp3l12CWFls2FhZfqZPLwkW3BcYK1CtUdAr0abVNN7h7Da3dvYes82l4q+zWGer7h7tsSTzF/BmOO71HLG7u7XO1yzse4cySZeNabbwVkXzPDCm30jnXU8GIA0jyAA98gkmqjSCUR2Jr2kZM0YkXiMwCgsTsASfIbyFu8IyTxCDnLkt/cVmlxdXDB2VeiLWtY9liQG+0AwPrLzto4wnucquM1teqUVpzy+/eXRMaO+UcnUac7g2LjI0HJsQJGT0onCpVEg9pDSrUEg9pDHFYoIpY8gLyYxcpJI816saNKVSXJEK+Y4oqa6rppKQt7DTc8hc+0fLlL8bemvRfM5Opxi8n/VgtMV6tve+fsLFl+LD01flqAJHj2ylOOmTR01rV7ejGp3rI+WqJ5MzR2XEAT1k8OIj42MhQG746Rk9qmQONznEvVNHCj2QSbBSTpGpj1trAS5SpQ0qU+pzV9f1/wBQ6ND/AG8+Xt59CW4czxq1Ml7alNjbYHa4Nuz/ACmOtDRLCLvDbp3VJuXNcyepYm8xJl1wHdOpPaMTR1vJPJ0EgkUSALAFgkIAQSEgBACAEAIAsAovGfAgrlsRhAFqndqewWoe0g8lf4Hw5wCCwnB1fD4Z8RWGl9QvTBDEUxcEkrcXuRyPKa7iVJypqS6G24PXUKrg/wDd5oja6llZQbagR/8AvhNRQq9lUU+46C5odtSlT7/MsfyecI1KVX53iAtgv6GzK2osPpBbkLEgXsdzttOnjJSSa5M4uUHCTjLmiwZ7xatFjSpKHddmJNlU9225M19xxBU5aYLL+BtLPhUq0VObwny72ReH42JNq9MAH6yX281PMeUw0+JZeJr3FqrwbCzTlv3P6j7H4kWuDcHcEdoM2TeVsa6EGnhlXzzGdQrf2tvTmfgJltY6qnga/jtXsrRxXOTx838Fj2nWrh1bANSA/SUOjxDd5Fe4I9EKH0l1P+pno9vcc1KEXaOC5xxJ/wDL6LB7yvMSaS3O4Gn3bfhaUbhaajOr4TPtrSD6rZ+zbywM6dbEYut0NJwnOw1abhb35bsdjsP85bhShThqayc9c3txdV3Spy0pN9ccu/q/BHOqmIoImI6YOrNoYLUL6XA1dG99r27r8p7cKc/RxgqxuLq2xV15Wd1nO/c8/IeY/NytPUvNrW8Li95So0tVTS+h0/EL7sLSNanzljHtWc+4Z/MMQVL9N1xT6c09T6+iP1uWnkQdN72PpLuKfLTtyOY7S7/k7V6ktWMvOPL2CUsV0lMh/EH/AB/CUqkeyqrSdRZVlxCxl2nPdPzz5MTBH/YcR+1o/wBc2D/kRx9N5tJ+MTi+NdaKKhI23I5+UrwhGVaWTcXFzVocNoKm8ak8vw6fncdMZh61LoicRqFZQylXqnYm291BG/YLmZlGDz6PL1I1k6t1T0/1W9XLEpfnzOmFxVWlWai1TWFLKSCzC68yCwB57TDcQh2epLBsuEXNx+r7CUnJb53bxjrl7+o5mvUr63NUU6aWFyXtdr6RZASSdJPLaxmSFKMEljLKdzf1rmcpKemC5bteHLdt8/ULSqVKVVqLvqtzIJYXsDdSezeYrmMez1pGx4LcV1du3qS1LD5vO632bPGX0atas5osEYK7EltJ0BSGAHMki+w+EzpKEEpbmpqync3U6lP0efXpy8cvqduH8ToVvO/pYStd51o3X+nnFW9ST6P4YEWvWr3qGv0Sagi3Z1XUQSF6gPYLljsJZUIw2xlmnqXVe5k6jnpjnC3aXqW3xbJvg7G1RXq4aq5cIG3JLWZHCGxO9jf4THWitKki3wyvV7WVGbzjPr5PBeFMwG4Z2EgCiQSLBIsAIAQSEgBACAEAIAQAgHmogYFWFwQQR3g7ESGk1hkqTi01zMozjAGhWekew9U96ndT7vwM5ivSdKo4fmOh2lrXVekpr2+PUtnAuZlqbYc+0gLJ4qeY9GP8U2fDq+Yum+a5fniaXi9tpmqq5PZ+P+PIo5JO55nc3537bzTLL5nRYS2Rwqz2gWPLSxw1O/cQPIMbfCby1z2McmguklcSx+bERWp9NXSiDsWAJ7gT1j6KCZt7aOiDkzi+OV43F1ChF7R5+L5+5IlskzOjVxTJ0RX5yHpFjUJGlx1Ro096qOe0yThJR58ijb3FOpXa0415Wc/IhMESjNSbZgSLfrLs34TDeQ1JTRtP9OXKpznbTeG3t4rZ+SH/AAz/AG5bfr/3TTJHPYLP5uU66iuKy0csv36d/jz9Y3p/+XH/AN0v9w0zf9z2fM1i/tP+a/8AkZ4pv0af65DeV6Kfbz/OpuuJ1IvhluufL4LDLHg6XRvWpvd6gwTF6jE2ANNStNBy0gEDUdyQeXbkbyk1yyUqcdEpxlvLQ8v2LCXq9ZXsAdmHdv6W/wApgu4tzi0bT/T9eEbetCTw1v7MY+Q6wX9hxH7Wj/XLcv5Ec/S/tJ+MRvTTVTt4fETXzm6dw3+YOtt7eN1wiNNbvG3/ALJktlDq+GDta+CqGqL9qOCyr/8AKq++Xp5UvH88jmbdqdDU/wDtvPse/wD9EVl1M2LHt7e+3P4yreSzJRRvf9N0FGlOtLrt7Fz+L+B3yPGpSWotel0mHqFVcDZlYaijKe8DVLk4tvZ7nN21WEE9ccweE+9c8e0TMcIKWKamrFxtpY8yrIGW/iBYTBX9Ohn85m04X/Q4mo5znKz4xyvod+Gx/tTW/wCFW/umnpZ7GOfUYp6VxGro5ely8N/iR+W+y3x8rTHdJ9pHH5uXeAyh+lrKXu9Wke5Hi6a0zSxVMtQqv7Q2anUVQNS+jDb8eUszTzmL3NJa1IKGirHMG+fVP/BJcO0ehzCrRJ1Gzrq7T1la58TaY6rzTTLvD12V7KD32e/uZoCcpWRvmd5ACQBYJFgBAAQSEgBACAEAIAQAgBAKxx1lmukK6jrU/a8UP+B39TNbxKjqh2i6eRuOEXOip2T5S5eP3+hSstxrUaq1U5qb25XHIqfMXmnpVHTmprob+vRjWpunLqOMzq0armpTvTLG7Iwuuo8yrLv6ECZKsqdSTlHbPR8vY19DFQjWpQUJ+klya549af1OuV8O9MbtWp6e0IwZz4W7PM+6Z7e07R7yWPU8sw3PEOyW0Hn1rCLHicEFAVRYAWA7gJudCSwjRqo29T5lV/7OxNCq1SiAb6rNZGIDXuLPy2JE2Ea9NxSkcpX4Zd068p0Umm3h7dfE4YbLcVTcVUQBgbj2DpPeFOw/KenXpPZvzMEeFXtNqpGKz4rb5HdMtxFWt0tcAG92NlBY+S7X8Zjq1oaHGJcseHXLuo1qyxh56b48PixEwGKoVTUoAX3s1kJAbns3I2NpMa1OUEpGO44Zd07iVSis5bae2d/E8fNcYaZo6AELayumkOt9q43BttPfbUs5z5lf/wDOv3Hs9G3P/ad3yFjRCfXG/hc32+Mrq4SquXRm3qcJlKwjQz6UXn1ZfNfnU9LXzIaQC3UXQPoz1SLb/asO08pn10O/zNYrbiaxs9tucfxnnDZE4ptrPXcedvM9u8wVLhOaa5I2VnwmULapGb9Oax34+u/MarhsUlNqAUaGN2FqZuRyOo77TP21JvOfM1S4Zfxi6ajs/XH/ACccTQajSF+bHe3ZtyHumOOmtVz0SL1bt+G2Cpp4lKW7XTbkvXt5nfH4E4ah1qiM2ICMAhJtTHXOrbtbR7jLEZa5bLkaWrSdCnu03PHLu5+ZL4HKytNVI3tv5nc/jNbVeqbZ21hT7C2hTfdv4vdkXRwOLo60poGRrXBWm6tpvpJV+0XMv9tTlht4Zyr4beUW4QipR/4tPHLZjrA5TVLmtXN3PkTc9ptt4WEwV6qlHRHkbbhXD6lKr+orv0ui8er8lgb08vxVCozUADe41WQ9U8xZ+UyqtTlFKRranDbyjVlKisp5325PxOmV5LUGo1ABqFrC21+3bYeUxV6ylhR6F/hfDqlFTdXbUsY8fzY8YbA42kDTpoGXVq3Wk41AWDDXyIAmftKUt2/M1Ssb2jmEY5X/ABa8dyxcKZFUpu2Irm9R7i172ubsSe0k2/0Zjq1FL0Y8jYWFjOi3Uqv0n+P2lsAmI2LO0gBIAsEiwAgAIJCQAgBACAEAIAQAgCVEDAqwuCCCD2g7ESGk1hkptPKMlzXB9DWqUgbhGsD4cxfxsROXrU+zqOHcdrbVu2pRqd41mMznkiAXzhasa2HGo3ZGKEnmRsRf0Pwm/sarqUt+a2OY4jSVGv6K2e5Jtg/CW8FHWIMF4RgntA+ZeEYI1h8yEYGsUYKMDWHzPwjA1h8z8IwNZ5fBxglTG1TAyMHtTGWOyVaq6GuO0Ecwe+e6cnCWUV7uhC6p9nP39zGeWcHKjh6j67G4XTpF+y+5vM87lyWEsGqtuDU6U9c5ascljC9vMsowkr4Ny5h8z8IwRrD5n4RgaxDg4wNYDBxgjWdaeGnrB4chyiT0Y2zpJPJ0kEhIAsEiwAgBBISAEAIAQAgBACAEAR3ABJ5AXPkOchvCyyUm3hGQYquajtUPN2Lf9RJt8Zykp65OXfudzTgqcFBdFj3HKeT2FpILX8n+ItUqUj9ZQ481Nj8GHumz4ZP05Q79/caTjVPMIz7nj3/4Lxom5OeyHRwMhok4GQ0SMDIaJOBkNEDIaIGRDTkYGTm1GMHpSPHQQNR7WlBGToEkkZDRJIyGiBkQpBGQ0QMhpkkZEtJICCD0JB6FEgCwBYJCAEEhIAQAgBACAEAIAQCI4txXR4Woe1hoH7+x+F5UvZ6KEvXt7y9w2l2lzH1b+4zGc4deEAsIyz/w01rb9Lr/AHfovxN5f7D/AKTX1zn5Gr/U/wDX9n0xj28xjw1iejxVJuwtpPk40/iQfSYbSeitF+z37Fi/p9pbzXqz7tzUp0pxwQAgBACAEAIAQAgBaAEAIASSAgCQBIICSDzJIEMEHoSCRRIJK9n/ABUmHbokXpHHPeyr4E9p8JftbCVZam8I1N9xaFvLRFZl8Eccl4ySq4p1U6MsbKwN1JPIHunu44bKnHVF5MdnxqFaahUWlvk+haZrTdhACQSEAr3EHFSYduiVddQcxewW/K57/CX7WwlWWpvCNTfcWhbS0RWqXkNsm4zSq4p1U6MsbBgbrc8gb8pkuOGypx1QeTDacbhVmoVI6c8n0+xaprDeBACAEApvyh4r6KiPFz/Kv9U1HFKn7Ye033BKX7qns+b+RTJqDfhbu5x4A1YZaPmvzb/ldHfx02v7950/YLsey9WDi/1D/Udt68/EoeG4axRqhDTK2YXf6oAPtBu3y5zSQsq2tRcfb0OkqcRt1TclLPq6mmTojkiv8Q8UJhm6NV11OZF7BQeVz3+EvWtjKutTeEaq/wCKwtnoSzLy8RllPGy1HCVqejUbBgbrc/auNh4zNX4ZKEdUHn1Fa145CpNQqR0569PaWyas3wQAgBAIHiHienhj0YXXUtcrewUHlqPf4S9a2Mq61ZwjV3/FKdq9CWZd3d4kflfG6O4StT0A7BwbgfeuNh4zPW4XKMcwefUVLbjsJzUasdOeudvaW6ao34QAkgIIILiHiVMKdAXXUIvpvYAd7H8pctbKVffOEay/4nC19HGZd31I3LeN1dwtanoB21g3A+8CNh4yzW4XKMcwefUU7fjsJz01I6fXnzLbNUb4QySBJIEgg9CQSLIJMjzpGXEVQ/tdI1/ViQfcROqt2nSi13I4G8jKNxNS55Y0poSQFFySAAOdzytMsmkssrxTlJKPM2dAbC/O2/nOQfqPoy5bnqCQkEiwDIs+Rhiawfn0jHfuJJB9xE6q1adGOO5HAX0ZK5mpc8v7fAYopJAAuSbADvPKZ20lllaKbaS5m0UQQoDc7C/nbecfLGXg+jRyksnqQeggBAMx4sxXSYqoexT0Y/c2P8Wqc3ez115erb3ffJ1/DaXZ20fXv7/tg4aAuF1EDVVq2BtuEprc2PZdnA9J4xpo56t/BL6mTLlc46RXxl9ke+GsL0uKpL2BtZ8k634gD1nq0p660V7fceb+r2dvN+rHv2NSnSnHBACAZPxMjDFVtfMuT6HdfhadTZtOhHHccJxKMldT1d/w6EaBfYSwUUm+RsuDUimgb2gqg+YAv8ZyE2nJtcj6LSTUEpc8I6zyZAgBAMp4pRhi62vmWuPukDT8Le6dRZNOhHBwvE4yV1PV3/DoRQEslBI2PLkZaVNX9oU0DfeCgH43nJVWnOTjyyz6JbqUaUVPnhZ8cDiYzKEkgIBlfFqMMXV1dpBHipAtb029J01i06EcHD8VjJXc8/mxES2a81/K0ZaNJX9oIobzCi85Os06knHlln0C3Uo0YKfPCz7hyZjMwkkgSCBYPRH57m64an0jDUSbKt7XPn2Ad8zW1vKvPSvaVL28ja09b37l3lEzjPKeJ61TDgMNtauQbdxutjN5QtZ0doz27sfc5i7v6dzvOnv3p7+RyyjNqWHbWuH1OOTO97eQCgX8Z6r286y0ueF6l9zxa3lK3lqVPL72/sXvhzPlxSt1dLrzW99jyIPdNJd2joNb5TOn4fxCN3F7Ya6EzKhsAgkj89zZcLS6Rhck2VeWo+fYPGZ7a3lXnpRUvbuNrT1y37l3soOc59TxO9TDgMBYOrkG3cerY+s3lvaTobRnt3Y+5y13xCnc7zp796e/kcMozWlh21jD63HJne9vIBQL+M917edZaXPC9S+5itbylby1Knl97fL4F84b4gXFBhp0OvNb3uDyIM0l3aOg1vlM6jh/EI3ae2GuhMymbEIByxdcU0aoeSKWP7ovPM5KEXJ9D3Tg6k1BdXj3mQO5JLNzJJJ8TuZybed2dykksIkc66vRUf8Ah0luP16n6Rv5lHpLFf0dMO5fF7v5FW19LXU/8m/ctl5E78nuFu1WsewBB5k6m/BffLvC4ZlKfs/Pga7jVXEY0/b9PmXabk54IAxzvNFw1I1WF+xVvYsx7L+8+kz29CVaehFW8uo21J1Jb9y72UHOOIKeJt0mGAYbB1chrd3s2I85vLezlR/bPbux9zlrviVO5/fS3709/Ia5VmdKgwqDD62G4Lvex7wAoF5lrUJ1Y6deF6l9zBa3dGhLWqeX639i9cN8RLitSldDrvpvcFeVx5G3vE0l3Zuhh5ymdPw/iUbvKxhrp6iclI2YQBlnOZrhqRqvvbYKNizHkB/rsmahQlWnoiVru6hbUnUl7u8oGccQpiQOkww1DYOrkMB3X07jzm9t7OVD9s/Zj7nK3fEqdyvTpb96e/kNMrzGlRYVOg1sDca3uAe8AKBfzmWtRnVjp14XqX3K9tdUaEtfZ5fTL5fAvXDfEa4rUpXQ6i9r3BXvHl+Ymku7J0MPOUdPw/icbvMWsNeROykbQJJAyzfMUw9Jqr722AHNmPID/XfMtCjKtNQiV7q5jb0nUl/koOccRJiQOkwwuOTK5DAd19O485vKFlKi/Rn7Mfc5a74nTuVidP2538hllmYUqLB+g1sDca3uAe+wUb+cz1qNSpHTrwvUvuVra5o0Zauzy13v7F44c4kXFFkKaHUXte4Ze0jbmO7xmlu7J0EmnlHS2HE43TcWsNeROGUjZiGSQJJIPUgkzHirNfnFYlT1E6qePe3qfhadHZW/ZU9+b5nF8Uu/1Fbb9q2XzftIaXDXBBA/yLMjh6y1RyGzDvQ8x+foJXuaKrU3H3eJcsbl29ZT6dfA1mnUDAMpuCAQR2g7gzl2mnhneRkpJNcj3IJMw4uzX5xXOk9SndV8ftN6n4ATpLC37Knvze7+RxXFbv8AUV8L9sdl82QcumsCCB9kuYnD1lqjkNmHep5j/XcJguKKrU3B/jLdncu2rKovb4Gt0aodQ6m6sAQe8HcGcrKLi8M72MlKKlHkz1IPRAcb4rRhSvbUYJ6e0fgvxlHiM9NHHft9TZcJp67hPu3+RQ8rw3S1qdM8mYX+6N2/hBmjow11Ix73/n4HS3FTs6Up9y+PT4njH4npaj1ftsW9Cdh6CwkVJ65uXeyaNPsqcYdyND4NwvR4VD2uS59dh/CBN/YQ00F69/z2HL8Uq67mXq2+vxJuXDXhAM04zzbp62hT1KV1Hi31m+FvTxnR8Pt+yp6nzf4jjOMXfb1tEf2x29vVlfl81AQB3lOPahVWqv1TuO9TsR7phr0VVpuD6lm1uJW9VVF0+K6muYeutRVdDdWAYHwM5WUXFuL5o76nOM4qUeTOk8nszbjXNumrdGp6lK6juL/WP5enjOi4fb9nT1Pm/Lp9TjuMXnbVtEf2x8+v0K7NgaYIA6yvHNQqrWTmp5d47R6iYq1JVYOD6li2uJUKqqR6GuYXELURaiG6sAwPgfznKzg4ScXzR31OpGpBTjyZ1nk9mccb5t0tbolPUpbeb/WPpy9D3zoOHW/Z09b5vyOQ4zd9rV7OPKPn1+nvK3NiaYIIHOXYxqNRaqc1N/MdoPmLiY6tJVIOD6me3ryoVFUj0NZwmJWqi1EN1YAj17POctODhJxfNHeU6kakFOPJnQzyezzJIILjLNeho6FPXq3UeC/WPxt6y7YUO0qZfJefQ1fFrvsaOmPOW3s6lS4Tyr5xXGodRLM/j3L6n4AzaX1fsqW3N8jQ8LtP1Fbf9q3fyXtIWXTWhIIJviLKuiWjWUdSrTS/g+gX9/P3ynaXGtyg+ab92fkbXiFp2cYVY8pJe/Hz+pYuAc11ocMx3Qak+4TuPQn4+E1/E7fTLtFyfPxNtwO71wdGXNcvD7D7jPNegoaVPXq3UeC/Wb3ED1mGwodrUy+S/EWuLXfYUNMf3S2XzZTeFcp+cVwCOonWfyB2X1P5zb3tx2NPK5vkc5wy0/UV1n9q3f09pE1vaPmfxlqPJFCp+9+J4no8E3n2U9HToV1HVq0k1eFTQL+8b+hlK1uNc503zTfuz8jaX1p2dOnWjylFZ8cfP6lh4AzXUpwzHdOsn3Sdx6E39fCUOJ2+mXarrz8TbcDu9UXQl03Xh9i3zUnQFO+UNHtSa3UGq57Ax02v6AzUcUUvRfTc3vBJQzNf7tvduV/KKZWnXxFjZKZRT+vVITY+ClvhKNBNRnU7lj2vY2l1JSnTpdW8vwjv5kdRpF2VF5sQo82Nh+MrqLk1FddveWpyUYuT6b+41+jSCKqLyUBR5AWE6yMVFJI4aUnKTk+p7knkhOLs1+b0DpPXqdRfD7Teg+JEuWNv21XfkuZreKXf6ehtzey+pReGcq+cV1QjqL1nP6o7PU7Td3lfsaTfXocvw60/U11F8lu/D7kfjBao4H2m/EyxT/YvAqV1ipJLvZxnsxE5nWU6KGHxKDqvTUP4OBsfUfh4yjb3GqrOk+abx4G1vbPRRp14rZpZ8fuTfyf5rcNhWPK7p5fWX8/UynxShjFVeD+RsuBXeU6EvFfNfMm+K81+b0CVPXfqJ4EjdvQflKVlQ7arh8luzZcTu/09Btc3svqUHhzKzia60/qjrOf1R+Z5es3t3X7Gk5dehyvD7R3NdRfLm/D7jPMVAq1ABYB2AHcAxmak804+CK9ykq00u9+Y3mQwE5nGU6cPQxKDZ0Cv4N2N6j8PGUaFxmtOk+j2NreWem3p14rmkn495M/J/mvPCse90/qX8/fKnFKHKqvB/L6Gw4Fd86EvFfNfP3k9xRmnzegWX226ieBI3b0Fz7pRs6HbVUnyW7NrxK7/AE9ByXN7L89Rn3D+WHE11p76fac9yjn6nl6zfXVdUabl16eJyVhau5rqHTm/D82G2aKBWqgCwFRwB3AMbCZKLbpxb7l5GG6SVaaXe/MbTKYCbzTKrYahiUGzLpf72o6W9Rt6DvlKjXzWnSfs+ZtLq0xbU68VzWH49GS3AWa2JwrHY3ZPMbsvu39DKvEqGyqr2/IvcEu93Ql4r5r5+8uhmoOjEggis/yJcUFuxVlvZgL7G1wR6CWba6lQb2ymUr6wjdJZeGuo5yTKkw1Po0JJJuzHmT+Q8JjuK8q0tUjNZ2kLanoj7X3mTzqTgwgg1RMAlfB06VTkaabjmCFFiJzDqypV3OPezu1bwr2kac+TS8jhw9w0mFZqmsuxGkG2kAXBO1zvsN57ur2VdKOMIw2HDIWsnPOXyO/EOQri1UFijJfSwF9ja4I9BPFrdSoN4WUzLf2ELuKy8NcmdciydMLT0Ibkm7MeZP5Ad08XFxKvLU/cZLKzha09Ed+995lNf2m8z+M6iPJHCVP3vxPE9Hg1PCYFK+CpUqnJqNPccwQikEeInMTqypXMpx6N+Z3VKhCvZQpz5OK8jjw/wwmFc1NZdiNI20gA89rm52E93V9KvFRxhGOx4XC1m56sv3E9KJtAI7DAOOIwqOhpMoKMLFeQt6cp4nTjKLi1sZIVZwmpxe6IjLuFaFGoKoLsV3UMQQD37AXPnKtKwpU561ll2vxStWp6HhJ88dSdl01wQCK4hyRcUiqzFWU3VgL8+YI7RsPdLVrdSoSbSzko39jG7got4a5M9cP5KmFQqp1MxuzEWJtyFuwDf3mRc3Mq8svkuSJsbGFpDTHdvmzLcb9I/wB9v5jOmp/sXgjiK/8ALLxfmcZ7MJqWV4NK2Bp0qg6rUlHiO4jxB3nMVqkqdzKceaZ3NvRjWso058nFHDIeFkw1Q1ekLmxC7BQAeZ5m5mS5v5V4aMYMVlwqFtU7TVl9B7xBkq4pAjMVKm6sBe1xYgjtH+Ew2tzKhLUlnJZvrKN3BRbxjkxOH8jTCqVU6mY3ZiLXtyAHYBv74urqVd5eyXQixsYWkGovLfNmY5n9NV/aP/MZ0lH+OPgji7r+efi/MbTKVzUMnwi1cDTpVBdWpgH8iPEHeczXqSp3MpR5pncWtKNayjCfJo4ZFwqmGqdL0hcgELsFtfmTubm20yXN/KtDRjBisuEwtqnaasvoP8/ydcVTCMxUqbqw3sbW3HaJgtriVCepLJavbON1T0SeMcmeOH8jTCqQpLMx6zEW5cgB2Dn75N1dSrvL2S6HmxsYWkWovLfNma5v9PW/aP8AzmdHQ/ij4LyOMu/55+L8xpMpgNMyLDLVwNOm4urIQf8AqO48e2c3czcLmUo80ztbOnGrZRhLk0ccl4VTD1el6QuRfSCALXFiTvubEj1mS4v5VoaMY7zDacJhb1O01ZfT1E8ZRNqJeSeT0JB6PQkEmMoNxOuZ87issc5pRCVqtNfZV2UduwYgTHRk5U4yfNpGW5goVpwjyTa+JquUfQUv2afyicxX/ll4vzO6tf4YeC8h3MRnCCRYBi9f2m8z+M6+PJHzqp+9+I4zegtOvUpp7Kuyjt2B75joTc6cZPm0ZbunGnXnCPJM1LIv7NQ/ZU/5BOZuf5p+L8zuLL+2p/8AqvIfTCWQgBACAEAIAQAgCiAYzjfpH+838xnXU/2LwR87r/yy8X5nfOMOtOs9NPZU7dvYDPFvNzpqT5mS8pRpVpQjyRpvDf8AZaH7NfwnOXf88/E7Ww/tqfgiRlcthAFEAxzM/pqv7R/5jOto/wAcfBHz26/nn4vzPecYdadZkTkNNu3mik/EyKE3OmpP83PV5SjSrOEeW3kjS+Gf7LR+4PznOXn88vE7Ph/9rT8CUlcuCQAggyDN/p637R/5zOsofxR8F5HAXf8APPxfmLm2HWnVKLy0oe/dqasfiTIoTc4Zfr82LunGnV0x5YXxSZo3C39ko/d/qM5+8/nkdhw7+1h4EmZXLh5MkhiSTy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704" name="Picture 8" descr="http://cdn.slidesharecdn.com/ss_thumbnails/jobanalysismadeeasy-150526164228-lva1-app6891-thumbnail-4.jpg?cb=1432658754"/>
          <p:cNvPicPr>
            <a:picLocks noChangeAspect="1" noChangeArrowheads="1"/>
          </p:cNvPicPr>
          <p:nvPr/>
        </p:nvPicPr>
        <p:blipFill>
          <a:blip r:embed="rId3"/>
          <a:srcRect/>
          <a:stretch>
            <a:fillRect/>
          </a:stretch>
        </p:blipFill>
        <p:spPr bwMode="auto">
          <a:xfrm>
            <a:off x="990600" y="1828800"/>
            <a:ext cx="7315200" cy="5486400"/>
          </a:xfrm>
          <a:prstGeom prst="rect">
            <a:avLst/>
          </a:prstGeom>
          <a:noFill/>
        </p:spPr>
      </p:pic>
    </p:spTree>
    <p:extLst>
      <p:ext uri="{BB962C8B-B14F-4D97-AF65-F5344CB8AC3E}">
        <p14:creationId xmlns:p14="http://schemas.microsoft.com/office/powerpoint/2010/main" val="373751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8360" y="457200"/>
            <a:ext cx="7342480" cy="1569660"/>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Methods for Collecting Job Analysis Information</a:t>
            </a:r>
          </a:p>
          <a:p>
            <a:pPr algn="ctr"/>
            <a:endParaRPr lang="en-US" sz="3200" dirty="0"/>
          </a:p>
        </p:txBody>
      </p:sp>
      <p:sp>
        <p:nvSpPr>
          <p:cNvPr id="6" name="TextBox 5"/>
          <p:cNvSpPr txBox="1"/>
          <p:nvPr/>
        </p:nvSpPr>
        <p:spPr>
          <a:xfrm>
            <a:off x="1066800" y="1676400"/>
            <a:ext cx="3352800" cy="489364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Interviews</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Questionnaires</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Observation</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Diary/logs</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Quantitative techniques</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Internet-based</a:t>
            </a:r>
          </a:p>
          <a:p>
            <a:pPr marL="285750" indent="-285750">
              <a:buFont typeface="Arial" panose="020B0604020202020204" pitchFamily="34" charset="0"/>
              <a:buChar char="•"/>
            </a:pPr>
            <a:endParaRPr lang="en-US" dirty="0"/>
          </a:p>
        </p:txBody>
      </p:sp>
      <p:pic>
        <p:nvPicPr>
          <p:cNvPr id="7" name="Picture 6"/>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62600" y="2895600"/>
            <a:ext cx="2313280" cy="3048000"/>
          </a:xfrm>
          <a:prstGeom prst="rect">
            <a:avLst/>
          </a:prstGeom>
          <a:noFill/>
          <a:ln>
            <a:noFill/>
          </a:ln>
          <a:effectLst>
            <a:outerShdw dist="35921" dir="2700000" algn="ctr" rotWithShape="0">
              <a:schemeClr val="bg2"/>
            </a:outerShdw>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1619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nagementstudyguide.com/images/job-description-specific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7528512" cy="4533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32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828800" y="0"/>
            <a:ext cx="54864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857375" y="0"/>
            <a:ext cx="542925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Helpers for Job Analysis</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400" dirty="0" smtClean="0"/>
              <a:t>Many managers and small business owners face two hurdles when doing job analyses and job descriptions. First, they need a streamlined approach for developing a job description. Second, they fear that they will overlook duties that subordinates should be assigned. You have three good options. </a:t>
            </a:r>
          </a:p>
          <a:p>
            <a:pPr algn="just"/>
            <a:r>
              <a:rPr lang="en-US" sz="2400" b="1" dirty="0" smtClean="0"/>
              <a:t>The </a:t>
            </a:r>
            <a:r>
              <a:rPr lang="en-US" sz="2400" b="1" i="1" dirty="0" smtClean="0"/>
              <a:t>Standard Occupational Classification</a:t>
            </a:r>
            <a:r>
              <a:rPr lang="en-US" sz="2400" i="1" dirty="0" smtClean="0"/>
              <a:t>, </a:t>
            </a:r>
            <a:r>
              <a:rPr lang="en-US" sz="2400" dirty="0" smtClean="0"/>
              <a:t>mentioned earlier, provides detailed descriptions of thousands of jobs and their human requirements. </a:t>
            </a:r>
          </a:p>
          <a:p>
            <a:pPr algn="just"/>
            <a:r>
              <a:rPr lang="en-US" sz="2400" dirty="0" smtClean="0"/>
              <a:t>Web sites like </a:t>
            </a:r>
            <a:r>
              <a:rPr lang="en-US" sz="2400" b="1" dirty="0" smtClean="0"/>
              <a:t>www.jobdescription.com</a:t>
            </a:r>
            <a:r>
              <a:rPr lang="en-US" sz="2400" dirty="0" smtClean="0"/>
              <a:t> provide customizable descriptions by title and industry. </a:t>
            </a:r>
          </a:p>
          <a:p>
            <a:pPr algn="just"/>
            <a:r>
              <a:rPr lang="en-US" sz="2400" dirty="0" smtClean="0"/>
              <a:t>And the Department of Labor s O*NET is a third option. </a:t>
            </a:r>
            <a:r>
              <a:rPr lang="en-US" sz="2400" b="1" dirty="0" smtClean="0"/>
              <a:t>(http://online.onetcenter.org)</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2018943"/>
            <a:ext cx="6553200" cy="2400657"/>
          </a:xfrm>
          <a:prstGeom prst="rect">
            <a:avLst/>
          </a:prstGeom>
          <a:noFill/>
        </p:spPr>
        <p:txBody>
          <a:bodyPr wrap="square" rtlCol="0">
            <a:spAutoFit/>
          </a:bodyPr>
          <a:lstStyle/>
          <a:p>
            <a:pPr algn="ctr"/>
            <a:r>
              <a:rPr lang="en-US" sz="44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 the process of job </a:t>
            </a:r>
            <a:r>
              <a:rPr lang="en-US" sz="4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analysis and its importance.</a:t>
            </a:r>
            <a:endParaRPr lang="en-US" sz="44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0360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1219200"/>
            <a:ext cx="7315200" cy="4031873"/>
          </a:xfrm>
          <a:prstGeom prst="rect">
            <a:avLst/>
          </a:prstGeom>
        </p:spPr>
        <p:txBody>
          <a:bodyPr wrap="square">
            <a:spAutoFit/>
          </a:bodyPr>
          <a:lstStyle/>
          <a:p>
            <a:r>
              <a:rPr lang="en-US" sz="3200" b="1" dirty="0" smtClean="0">
                <a:latin typeface="Arial" panose="020B0604020202020204" pitchFamily="34" charset="0"/>
                <a:cs typeface="Arial" panose="020B0604020202020204" pitchFamily="34" charset="0"/>
              </a:rPr>
              <a:t>Work activities</a:t>
            </a:r>
          </a:p>
          <a:p>
            <a:r>
              <a:rPr lang="en-US" sz="3200" b="1" dirty="0" smtClean="0">
                <a:latin typeface="Arial" panose="020B0604020202020204" pitchFamily="34" charset="0"/>
                <a:cs typeface="Arial" panose="020B0604020202020204" pitchFamily="34" charset="0"/>
              </a:rPr>
              <a:t>Human Behaviors</a:t>
            </a:r>
          </a:p>
          <a:p>
            <a:r>
              <a:rPr lang="en-US" sz="3200" b="1" dirty="0" smtClean="0">
                <a:latin typeface="Arial" panose="020B0604020202020204" pitchFamily="34" charset="0"/>
                <a:cs typeface="Arial" panose="020B0604020202020204" pitchFamily="34" charset="0"/>
              </a:rPr>
              <a:t>Machines, tools, equipment, and work aids</a:t>
            </a:r>
          </a:p>
          <a:p>
            <a:r>
              <a:rPr lang="en-US" sz="3200" b="1" dirty="0" smtClean="0">
                <a:latin typeface="Arial" panose="020B0604020202020204" pitchFamily="34" charset="0"/>
                <a:cs typeface="Arial" panose="020B0604020202020204" pitchFamily="34" charset="0"/>
              </a:rPr>
              <a:t>Performance standards</a:t>
            </a:r>
          </a:p>
          <a:p>
            <a:r>
              <a:rPr lang="en-US" sz="3200" b="1" dirty="0" smtClean="0">
                <a:latin typeface="Arial" panose="020B0604020202020204" pitchFamily="34" charset="0"/>
                <a:cs typeface="Arial" panose="020B0604020202020204" pitchFamily="34" charset="0"/>
              </a:rPr>
              <a:t>Job context</a:t>
            </a:r>
          </a:p>
          <a:p>
            <a:r>
              <a:rPr lang="en-US" sz="3200" b="1" dirty="0" smtClean="0">
                <a:latin typeface="Arial" panose="020B0604020202020204" pitchFamily="34" charset="0"/>
                <a:cs typeface="Arial" panose="020B0604020202020204" pitchFamily="34" charset="0"/>
              </a:rPr>
              <a:t>Human requirements</a:t>
            </a:r>
          </a:p>
          <a:p>
            <a:endParaRPr lang="en-US" sz="3200" dirty="0"/>
          </a:p>
        </p:txBody>
      </p:sp>
      <p:sp>
        <p:nvSpPr>
          <p:cNvPr id="4" name="TextBox 3"/>
          <p:cNvSpPr txBox="1"/>
          <p:nvPr/>
        </p:nvSpPr>
        <p:spPr>
          <a:xfrm>
            <a:off x="1524000" y="457200"/>
            <a:ext cx="61722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Basics of Job Analysis</a:t>
            </a:r>
          </a:p>
        </p:txBody>
      </p:sp>
      <p:pic>
        <p:nvPicPr>
          <p:cNvPr id="25602" name="Picture 2" descr="http://content.wisestep.com/wp-content/uploads/2016/06/Job-Analysis-Advantages-Disadvantages.jpg"/>
          <p:cNvPicPr>
            <a:picLocks noChangeAspect="1" noChangeArrowheads="1"/>
          </p:cNvPicPr>
          <p:nvPr/>
        </p:nvPicPr>
        <p:blipFill>
          <a:blip r:embed="rId3"/>
          <a:srcRect/>
          <a:stretch>
            <a:fillRect/>
          </a:stretch>
        </p:blipFill>
        <p:spPr bwMode="auto">
          <a:xfrm>
            <a:off x="3810000" y="4724400"/>
            <a:ext cx="5334000" cy="2133600"/>
          </a:xfrm>
          <a:prstGeom prst="rect">
            <a:avLst/>
          </a:prstGeom>
          <a:noFill/>
        </p:spPr>
      </p:pic>
    </p:spTree>
    <p:extLst>
      <p:ext uri="{BB962C8B-B14F-4D97-AF65-F5344CB8AC3E}">
        <p14:creationId xmlns:p14="http://schemas.microsoft.com/office/powerpoint/2010/main" val="3803607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457200"/>
            <a:ext cx="61722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Basics of Job Analysis</a:t>
            </a:r>
          </a:p>
        </p:txBody>
      </p:sp>
      <p:sp>
        <p:nvSpPr>
          <p:cNvPr id="6" name="TextBox 5"/>
          <p:cNvSpPr txBox="1"/>
          <p:nvPr/>
        </p:nvSpPr>
        <p:spPr>
          <a:xfrm>
            <a:off x="76200" y="1219200"/>
            <a:ext cx="9067800" cy="4832092"/>
          </a:xfrm>
          <a:prstGeom prst="rect">
            <a:avLst/>
          </a:prstGeom>
          <a:noFill/>
        </p:spPr>
        <p:txBody>
          <a:bodyPr wrap="square" rtlCol="0">
            <a:spAutoFit/>
          </a:bodyPr>
          <a:lstStyle/>
          <a:p>
            <a:pPr algn="just"/>
            <a:r>
              <a:rPr lang="en-US" sz="2800" b="1" dirty="0">
                <a:latin typeface="Arial" panose="020B0604020202020204" pitchFamily="34" charset="0"/>
                <a:cs typeface="Arial" panose="020B0604020202020204" pitchFamily="34" charset="0"/>
              </a:rPr>
              <a:t>Work </a:t>
            </a:r>
            <a:r>
              <a:rPr lang="en-US" sz="2800" b="1" dirty="0" smtClean="0">
                <a:latin typeface="Arial" panose="020B0604020202020204" pitchFamily="34" charset="0"/>
                <a:cs typeface="Arial" panose="020B0604020202020204" pitchFamily="34" charset="0"/>
              </a:rPr>
              <a:t>activities: </a:t>
            </a:r>
            <a:r>
              <a:rPr lang="en-US" sz="2800" dirty="0" smtClean="0"/>
              <a:t>First, he or she collects information about the job s actual work activities, such as cleaning, selling, teaching, or painting. This list may also include how, why, and when the worker performs each activity.</a:t>
            </a:r>
            <a:endParaRPr lang="en-US" sz="2800" b="1" dirty="0">
              <a:latin typeface="Arial" panose="020B0604020202020204" pitchFamily="34" charset="0"/>
              <a:cs typeface="Arial" panose="020B0604020202020204" pitchFamily="34" charset="0"/>
            </a:endParaRPr>
          </a:p>
          <a:p>
            <a:pPr algn="just"/>
            <a:r>
              <a:rPr lang="en-US" sz="2800" b="1" dirty="0" smtClean="0">
                <a:latin typeface="Arial" panose="020B0604020202020204" pitchFamily="34" charset="0"/>
                <a:cs typeface="Arial" panose="020B0604020202020204" pitchFamily="34" charset="0"/>
              </a:rPr>
              <a:t>Human Behaviors: </a:t>
            </a:r>
            <a:r>
              <a:rPr lang="en-US" sz="2800" dirty="0" smtClean="0"/>
              <a:t>Information about human behaviors the job requires, like sensing, communicating, lifting weights, or walking long distances.</a:t>
            </a:r>
            <a:endParaRPr lang="en-US" sz="2800" b="1"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Machines, tools, equipment, and work </a:t>
            </a:r>
            <a:r>
              <a:rPr lang="en-US" sz="2800" b="1" dirty="0" smtClean="0">
                <a:latin typeface="Arial" panose="020B0604020202020204" pitchFamily="34" charset="0"/>
                <a:cs typeface="Arial" panose="020B0604020202020204" pitchFamily="34" charset="0"/>
              </a:rPr>
              <a:t>aids: </a:t>
            </a:r>
            <a:r>
              <a:rPr lang="en-US" sz="2800" dirty="0" smtClean="0"/>
              <a:t>Information regarding tools used, materials processed, knowledge dealt with or applied (such as finance or law), and</a:t>
            </a:r>
          </a:p>
          <a:p>
            <a:pPr algn="just"/>
            <a:r>
              <a:rPr lang="en-US" sz="2800" dirty="0" smtClean="0"/>
              <a:t>services rendered (such as counseling or repairing).</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552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457200"/>
            <a:ext cx="61722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Basics of Job Analysis</a:t>
            </a:r>
          </a:p>
        </p:txBody>
      </p:sp>
      <p:sp>
        <p:nvSpPr>
          <p:cNvPr id="6" name="TextBox 5"/>
          <p:cNvSpPr txBox="1"/>
          <p:nvPr/>
        </p:nvSpPr>
        <p:spPr>
          <a:xfrm>
            <a:off x="76200" y="1143000"/>
            <a:ext cx="9067800" cy="4678204"/>
          </a:xfrm>
          <a:prstGeom prst="rect">
            <a:avLst/>
          </a:prstGeom>
          <a:noFill/>
        </p:spPr>
        <p:txBody>
          <a:bodyPr wrap="square" rtlCol="0">
            <a:spAutoFit/>
          </a:bodyPr>
          <a:lstStyle/>
          <a:p>
            <a:pPr algn="just"/>
            <a:r>
              <a:rPr lang="en-US" sz="2800" b="1" dirty="0" smtClean="0">
                <a:latin typeface="Arial" panose="020B0604020202020204" pitchFamily="34" charset="0"/>
                <a:cs typeface="Arial" panose="020B0604020202020204" pitchFamily="34" charset="0"/>
              </a:rPr>
              <a:t>Performance standards: </a:t>
            </a:r>
            <a:r>
              <a:rPr lang="en-US" sz="2800" dirty="0" smtClean="0"/>
              <a:t>Information about the job s performance standards (in terms of quantity or quality levels for each job duty, for instance).</a:t>
            </a:r>
            <a:endParaRPr lang="en-US" sz="2800" dirty="0"/>
          </a:p>
          <a:p>
            <a:pPr algn="just"/>
            <a:r>
              <a:rPr lang="en-US" sz="2800" b="1" dirty="0">
                <a:latin typeface="Arial" panose="020B0604020202020204" pitchFamily="34" charset="0"/>
                <a:cs typeface="Arial" panose="020B0604020202020204" pitchFamily="34" charset="0"/>
              </a:rPr>
              <a:t>Job </a:t>
            </a:r>
            <a:r>
              <a:rPr lang="en-US" sz="2800" b="1" dirty="0" smtClean="0">
                <a:latin typeface="Arial" panose="020B0604020202020204" pitchFamily="34" charset="0"/>
                <a:cs typeface="Arial" panose="020B0604020202020204" pitchFamily="34" charset="0"/>
              </a:rPr>
              <a:t>context: </a:t>
            </a:r>
            <a:r>
              <a:rPr lang="en-US" sz="2800" dirty="0" smtClean="0"/>
              <a:t>Information about such matters as physical working conditions, work schedule, incentives, and, for instance, the number of people with whom the employee would normally interact.</a:t>
            </a:r>
            <a:endParaRPr lang="en-US" sz="2800" b="1"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Human </a:t>
            </a:r>
            <a:r>
              <a:rPr lang="en-US" sz="2800" b="1" dirty="0" smtClean="0">
                <a:latin typeface="Arial" panose="020B0604020202020204" pitchFamily="34" charset="0"/>
                <a:cs typeface="Arial" panose="020B0604020202020204" pitchFamily="34" charset="0"/>
              </a:rPr>
              <a:t>requirements: </a:t>
            </a:r>
            <a:r>
              <a:rPr lang="en-US" sz="2800" dirty="0" smtClean="0"/>
              <a:t>Information such as knowledge or skills (education, training, work experience) and required personal attributes (aptitudes, personality, interests).</a:t>
            </a:r>
            <a:endParaRPr lang="en-US" sz="2800" b="1" dirty="0">
              <a:latin typeface="Arial" panose="020B060402020202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1749552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tp://be112:izaoBX@beftp.pearsoned.com/Dessler_HRM14/70_Art/Jpgs/Chapter%2004/ch04-fg02_AAHRVKI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787769"/>
            <a:ext cx="6096000" cy="46892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8600" y="462022"/>
            <a:ext cx="89154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Uses of Job Analysis Information</a:t>
            </a:r>
          </a:p>
        </p:txBody>
      </p:sp>
      <p:sp>
        <p:nvSpPr>
          <p:cNvPr id="6" name="TextBox 5"/>
          <p:cNvSpPr txBox="1"/>
          <p:nvPr/>
        </p:nvSpPr>
        <p:spPr>
          <a:xfrm>
            <a:off x="380132" y="1524000"/>
            <a:ext cx="4114800" cy="489364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Recruitment and selection</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EEO compliance</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Performance appraisal</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Compensation</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Training</a:t>
            </a:r>
          </a:p>
          <a:p>
            <a:endParaRPr lang="en-US" dirty="0"/>
          </a:p>
        </p:txBody>
      </p:sp>
    </p:spTree>
    <p:extLst>
      <p:ext uri="{BB962C8B-B14F-4D97-AF65-F5344CB8AC3E}">
        <p14:creationId xmlns:p14="http://schemas.microsoft.com/office/powerpoint/2010/main" val="1728644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89154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Uses of Job Analysis Information</a:t>
            </a:r>
          </a:p>
        </p:txBody>
      </p:sp>
      <p:sp>
        <p:nvSpPr>
          <p:cNvPr id="6" name="TextBox 5"/>
          <p:cNvSpPr txBox="1"/>
          <p:nvPr/>
        </p:nvSpPr>
        <p:spPr>
          <a:xfrm>
            <a:off x="228600" y="838200"/>
            <a:ext cx="8763868" cy="5693866"/>
          </a:xfrm>
          <a:prstGeom prst="rect">
            <a:avLst/>
          </a:prstGeom>
          <a:noFill/>
        </p:spPr>
        <p:txBody>
          <a:bodyPr wrap="square" rtlCol="0">
            <a:spAutoFit/>
          </a:bodyPr>
          <a:lstStyle/>
          <a:p>
            <a:pPr algn="just"/>
            <a:r>
              <a:rPr lang="en-US" sz="2800" b="1" dirty="0">
                <a:latin typeface="Arial" panose="020B0604020202020204" pitchFamily="34" charset="0"/>
                <a:cs typeface="Arial" panose="020B0604020202020204" pitchFamily="34" charset="0"/>
              </a:rPr>
              <a:t>Recruitment and </a:t>
            </a:r>
            <a:r>
              <a:rPr lang="en-US" sz="2800" b="1" dirty="0" smtClean="0">
                <a:latin typeface="Arial" panose="020B0604020202020204" pitchFamily="34" charset="0"/>
                <a:cs typeface="Arial" panose="020B0604020202020204" pitchFamily="34" charset="0"/>
              </a:rPr>
              <a:t>selection:</a:t>
            </a:r>
            <a:r>
              <a:rPr lang="en-US" sz="2800" dirty="0" smtClean="0"/>
              <a:t> Information about what duties the job entails and what human characteristics are required to perform these activities helps managers decide what sort of people to recruit and hire.</a:t>
            </a:r>
            <a:endParaRPr lang="en-US" sz="2800" b="1"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EEO </a:t>
            </a:r>
            <a:r>
              <a:rPr lang="en-US" sz="2800" b="1" dirty="0" smtClean="0">
                <a:latin typeface="Arial" panose="020B0604020202020204" pitchFamily="34" charset="0"/>
                <a:cs typeface="Arial" panose="020B0604020202020204" pitchFamily="34" charset="0"/>
              </a:rPr>
              <a:t>compliance: </a:t>
            </a:r>
            <a:r>
              <a:rPr lang="en-US" sz="2800" dirty="0" smtClean="0"/>
              <a:t>Job analysis is crucial for validating all major human resources practices. For example, to comply with the Americans with Disabilities Act, employers should know each job s essential job functions which in turn requires a job analysis.</a:t>
            </a:r>
            <a:endParaRPr lang="en-US" sz="2800" b="1"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Performance </a:t>
            </a:r>
            <a:r>
              <a:rPr lang="en-US" sz="2800" b="1" dirty="0" smtClean="0">
                <a:latin typeface="Arial" panose="020B0604020202020204" pitchFamily="34" charset="0"/>
                <a:cs typeface="Arial" panose="020B0604020202020204" pitchFamily="34" charset="0"/>
              </a:rPr>
              <a:t>appraisal: </a:t>
            </a:r>
            <a:r>
              <a:rPr lang="en-US" sz="2800" dirty="0" smtClean="0"/>
              <a:t>A performance appraisal compares each employee s actual performance with his or her duties and performance standards. Managers use job analysis to learn what these duties and standards are.</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644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5elementsrpo.com/wp-content/uploads/2013/01/Job-Analysis-and-Design-by-5-Elements-RPO.jpg"/>
          <p:cNvPicPr>
            <a:picLocks noChangeAspect="1" noChangeArrowheads="1"/>
          </p:cNvPicPr>
          <p:nvPr/>
        </p:nvPicPr>
        <p:blipFill>
          <a:blip r:embed="rId3"/>
          <a:srcRect/>
          <a:stretch>
            <a:fillRect/>
          </a:stretch>
        </p:blipFill>
        <p:spPr bwMode="auto">
          <a:xfrm>
            <a:off x="1066800" y="0"/>
            <a:ext cx="8610600" cy="3505200"/>
          </a:xfrm>
          <a:prstGeom prst="rect">
            <a:avLst/>
          </a:prstGeom>
          <a:noFill/>
        </p:spPr>
      </p:pic>
      <p:sp>
        <p:nvSpPr>
          <p:cNvPr id="5" name="TextBox 4"/>
          <p:cNvSpPr txBox="1"/>
          <p:nvPr/>
        </p:nvSpPr>
        <p:spPr>
          <a:xfrm>
            <a:off x="-1066800" y="152400"/>
            <a:ext cx="89154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Uses of Job Analysis Information</a:t>
            </a:r>
          </a:p>
        </p:txBody>
      </p:sp>
      <p:sp>
        <p:nvSpPr>
          <p:cNvPr id="6" name="TextBox 5"/>
          <p:cNvSpPr txBox="1"/>
          <p:nvPr/>
        </p:nvSpPr>
        <p:spPr>
          <a:xfrm>
            <a:off x="228600" y="3320058"/>
            <a:ext cx="8763868" cy="3385542"/>
          </a:xfrm>
          <a:prstGeom prst="rect">
            <a:avLst/>
          </a:prstGeom>
          <a:noFill/>
        </p:spPr>
        <p:txBody>
          <a:bodyPr wrap="square" rtlCol="0">
            <a:spAutoFit/>
          </a:bodyPr>
          <a:lstStyle/>
          <a:p>
            <a:pPr algn="just"/>
            <a:r>
              <a:rPr lang="en-US" sz="2800" b="1" dirty="0" smtClean="0">
                <a:latin typeface="Arial" panose="020B0604020202020204" pitchFamily="34" charset="0"/>
                <a:cs typeface="Arial" panose="020B0604020202020204" pitchFamily="34" charset="0"/>
              </a:rPr>
              <a:t>Compensation: </a:t>
            </a:r>
            <a:r>
              <a:rPr lang="en-US" sz="2800" dirty="0" smtClean="0"/>
              <a:t>Compensation (such as salary and bonus) usually depends on the job s required skill and education level, safety hazards, degree of responsibility, and so on all factors you assess through job analysis.</a:t>
            </a:r>
            <a:endParaRPr lang="en-US" sz="2800" b="1" dirty="0">
              <a:latin typeface="Arial" panose="020B0604020202020204" pitchFamily="34" charset="0"/>
              <a:cs typeface="Arial" panose="020B0604020202020204" pitchFamily="34" charset="0"/>
            </a:endParaRPr>
          </a:p>
          <a:p>
            <a:pPr algn="just"/>
            <a:r>
              <a:rPr lang="en-US" sz="2800" b="1" dirty="0" smtClean="0">
                <a:latin typeface="Arial" panose="020B0604020202020204" pitchFamily="34" charset="0"/>
                <a:cs typeface="Arial" panose="020B0604020202020204" pitchFamily="34" charset="0"/>
              </a:rPr>
              <a:t>Training: </a:t>
            </a:r>
            <a:r>
              <a:rPr lang="en-US" sz="2800" dirty="0" smtClean="0"/>
              <a:t>The job description lists the job s specific duties and requisite skills and therefore the training that the job requires.</a:t>
            </a:r>
            <a:endParaRPr lang="en-US" sz="2800" b="1" dirty="0">
              <a:latin typeface="Arial" panose="020B060402020202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1728644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52400"/>
            <a:ext cx="8077200" cy="584775"/>
          </a:xfrm>
          <a:prstGeom prst="rect">
            <a:avLst/>
          </a:prstGeom>
          <a:noFill/>
        </p:spPr>
        <p:txBody>
          <a:bodyPr wrap="square" rtlCol="0">
            <a:spAutoFit/>
          </a:bodyPr>
          <a:lstStyle/>
          <a:p>
            <a:pPr algn="ctr"/>
            <a:r>
              <a:rPr lang="en-US" sz="32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Conducting a Job Analysis</a:t>
            </a:r>
          </a:p>
        </p:txBody>
      </p:sp>
      <p:sp>
        <p:nvSpPr>
          <p:cNvPr id="6" name="TextBox 5"/>
          <p:cNvSpPr txBox="1"/>
          <p:nvPr/>
        </p:nvSpPr>
        <p:spPr>
          <a:xfrm>
            <a:off x="0" y="932795"/>
            <a:ext cx="9144000" cy="5693866"/>
          </a:xfrm>
          <a:prstGeom prst="rect">
            <a:avLst/>
          </a:prstGeom>
          <a:noFill/>
        </p:spPr>
        <p:txBody>
          <a:bodyPr wrap="square" rtlCol="0">
            <a:spAutoFit/>
          </a:bodyPr>
          <a:lstStyle/>
          <a:p>
            <a:pPr marL="742950" indent="-742950" algn="just"/>
            <a:r>
              <a:rPr lang="en-US" sz="2800" b="1" dirty="0" smtClean="0"/>
              <a:t>STEP 1:</a:t>
            </a:r>
            <a:r>
              <a:rPr lang="en-US" sz="2800" dirty="0" smtClean="0"/>
              <a:t> DECIDE HOW YOU WILL USE THE INFORMATION</a:t>
            </a:r>
          </a:p>
          <a:p>
            <a:pPr algn="just"/>
            <a:r>
              <a:rPr lang="en-US" sz="2800" b="1" dirty="0" smtClean="0"/>
              <a:t>STEP 2:</a:t>
            </a:r>
            <a:r>
              <a:rPr lang="en-US" sz="2800" dirty="0" smtClean="0"/>
              <a:t> REVIEW RELEVANT BACKGROUND INFORMATION SUCH AS ORGANIZATION CHARTS, PROCESS CHARTS, AND JOB DESCRIPTIONS</a:t>
            </a:r>
          </a:p>
          <a:p>
            <a:pPr algn="just"/>
            <a:r>
              <a:rPr lang="en-US" sz="2800" b="1" dirty="0" smtClean="0"/>
              <a:t>STEP 3: </a:t>
            </a:r>
            <a:r>
              <a:rPr lang="en-US" sz="2800" dirty="0" smtClean="0"/>
              <a:t>SELECT REPRESENTATIVE POSITIONS</a:t>
            </a:r>
          </a:p>
          <a:p>
            <a:pPr algn="just"/>
            <a:r>
              <a:rPr lang="en-US" sz="2800" b="1" dirty="0" smtClean="0"/>
              <a:t>STEP 4:</a:t>
            </a:r>
            <a:r>
              <a:rPr lang="en-US" sz="2800" dirty="0" smtClean="0"/>
              <a:t> ACTUALLY ANALYZE THE JOB BY COLLECTING DATA ON JOB ACTIVITIES, WORKING CONDITIONS, AND HUMAN TRAITS AND ABILITIES NEEDED TO PERFORM THE JOB</a:t>
            </a:r>
          </a:p>
          <a:p>
            <a:pPr algn="just"/>
            <a:r>
              <a:rPr lang="en-US" sz="2800" b="1" dirty="0" smtClean="0"/>
              <a:t>STEP 5:</a:t>
            </a:r>
            <a:r>
              <a:rPr lang="en-US" sz="2800" dirty="0" smtClean="0"/>
              <a:t> VERIFY THE JOB ANALYSIS INFORMATION WITH THE WORKER PERFORMING THE JOB AND WITH HIS OR HER IMMEDIATE SUPERVISOR</a:t>
            </a:r>
          </a:p>
          <a:p>
            <a:pPr algn="just"/>
            <a:r>
              <a:rPr lang="en-US" sz="2800" b="1" dirty="0" smtClean="0"/>
              <a:t>STEP 6:</a:t>
            </a:r>
            <a:r>
              <a:rPr lang="en-US" sz="2800" dirty="0" smtClean="0"/>
              <a:t> DEVELOP A JOB DESCRIPTION AND JOB SPECIFICATION</a:t>
            </a:r>
            <a:endParaRPr lang="en-US" sz="2800" dirty="0"/>
          </a:p>
        </p:txBody>
      </p:sp>
    </p:spTree>
    <p:extLst>
      <p:ext uri="{BB962C8B-B14F-4D97-AF65-F5344CB8AC3E}">
        <p14:creationId xmlns:p14="http://schemas.microsoft.com/office/powerpoint/2010/main" val="1173212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1398</TotalTime>
  <Words>2158</Words>
  <Application>Microsoft Office PowerPoint</Application>
  <PresentationFormat>On-screen Show (4:3)</PresentationFormat>
  <Paragraphs>148</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Online Helpers for Job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KIRKWOOD PUBLIC</dc:creator>
  <cp:lastModifiedBy>Saqib Rehman</cp:lastModifiedBy>
  <cp:revision>183</cp:revision>
  <dcterms:created xsi:type="dcterms:W3CDTF">2013-12-11T00:03:49Z</dcterms:created>
  <dcterms:modified xsi:type="dcterms:W3CDTF">2017-07-24T03:55:47Z</dcterms:modified>
</cp:coreProperties>
</file>